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ink/ink18.xml" ContentType="application/inkml+xml"/>
  <Override PartName="/ppt/ink/ink29.xml" ContentType="application/inkml+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ink/ink6.xml" ContentType="application/inkml+xml"/>
  <Override PartName="/ppt/ink/ink25.xml" ContentType="application/inkml+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ink/ink14.xml" ContentType="application/inkml+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ink/ink2.xml" ContentType="application/inkml+xml"/>
  <Override PartName="/ppt/ink/ink21.xml" ContentType="application/inkml+xml"/>
  <Override PartName="/ppt/ink/ink32.xml" ContentType="application/inkml+xml"/>
  <Override PartName="/ppt/ink/ink10.xml" ContentType="application/inkml+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ink/ink9.xml" ContentType="application/inkml+xml"/>
  <Override PartName="/ppt/ink/ink19.xml" ContentType="application/inkml+xml"/>
  <Override PartName="/ppt/ink/ink28.xml" ContentType="application/inkml+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Default Extension="jpeg" ContentType="image/jpeg"/>
  <Override PartName="/ppt/ink/ink7.xml" ContentType="application/inkml+xml"/>
  <Override PartName="/ppt/ink/ink17.xml" ContentType="application/inkml+xml"/>
  <Override PartName="/ppt/ink/ink26.xml" ContentType="application/inkml+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ink/ink3.xml" ContentType="application/inkml+xml"/>
  <Override PartName="/ppt/ink/ink5.xml" ContentType="application/inkml+xml"/>
  <Override PartName="/ppt/ink/ink15.xml" ContentType="application/inkml+xml"/>
  <Override PartName="/ppt/ink/ink24.xml" ContentType="application/inkml+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ink/ink1.xml" ContentType="application/inkml+xml"/>
  <Override PartName="/ppt/ink/ink13.xml" ContentType="application/inkml+xml"/>
  <Override PartName="/ppt/ink/ink22.xml" ContentType="application/inkml+xml"/>
  <Override PartName="/ppt/ink/ink31.xml" ContentType="application/inkml+xml"/>
  <Override PartName="/ppt/slideLayouts/slideLayout10.xml" ContentType="application/vnd.openxmlformats-officedocument.presentationml.slideLayout+xml"/>
  <Default Extension="gif" ContentType="image/gif"/>
  <Override PartName="/ppt/ink/ink11.xml" ContentType="application/inkml+xml"/>
  <Override PartName="/ppt/ink/ink20.xml" ContentType="application/inkml+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ink/ink8.xml" ContentType="application/inkml+xml"/>
  <Override PartName="/ppt/ink/ink27.xml" ContentType="application/inkml+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ink/ink16.xml" ContentType="application/inkml+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ink/ink4.xml" ContentType="application/inkml+xml"/>
  <Override PartName="/ppt/ink/ink23.xml" ContentType="application/inkml+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ink/ink12.xml" ContentType="application/inkml+xml"/>
  <Override PartName="/ppt/ink/ink30.xml" ContentType="application/inkml+xml"/>
  <Override PartName="/ppt/slides/slide7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337" r:id="rId6"/>
    <p:sldId id="334" r:id="rId7"/>
    <p:sldId id="335" r:id="rId8"/>
    <p:sldId id="336" r:id="rId9"/>
    <p:sldId id="338" r:id="rId10"/>
    <p:sldId id="339" r:id="rId11"/>
    <p:sldId id="340" r:id="rId12"/>
    <p:sldId id="257" r:id="rId13"/>
    <p:sldId id="258" r:id="rId14"/>
    <p:sldId id="259" r:id="rId15"/>
    <p:sldId id="260" r:id="rId16"/>
    <p:sldId id="261" r:id="rId17"/>
    <p:sldId id="264" r:id="rId18"/>
    <p:sldId id="262" r:id="rId19"/>
    <p:sldId id="263" r:id="rId20"/>
    <p:sldId id="265" r:id="rId21"/>
    <p:sldId id="266" r:id="rId22"/>
    <p:sldId id="267" r:id="rId23"/>
    <p:sldId id="269" r:id="rId24"/>
    <p:sldId id="268" r:id="rId25"/>
    <p:sldId id="270" r:id="rId26"/>
    <p:sldId id="271" r:id="rId27"/>
    <p:sldId id="272" r:id="rId28"/>
    <p:sldId id="273" r:id="rId29"/>
    <p:sldId id="280" r:id="rId30"/>
    <p:sldId id="281" r:id="rId31"/>
    <p:sldId id="279" r:id="rId32"/>
    <p:sldId id="282" r:id="rId33"/>
    <p:sldId id="283" r:id="rId34"/>
    <p:sldId id="284" r:id="rId35"/>
    <p:sldId id="286" r:id="rId36"/>
    <p:sldId id="285" r:id="rId37"/>
    <p:sldId id="275" r:id="rId38"/>
    <p:sldId id="276" r:id="rId39"/>
    <p:sldId id="287" r:id="rId40"/>
    <p:sldId id="288" r:id="rId41"/>
    <p:sldId id="289" r:id="rId42"/>
    <p:sldId id="290" r:id="rId43"/>
    <p:sldId id="291" r:id="rId44"/>
    <p:sldId id="292" r:id="rId45"/>
    <p:sldId id="293" r:id="rId46"/>
    <p:sldId id="294" r:id="rId47"/>
    <p:sldId id="295" r:id="rId48"/>
    <p:sldId id="296" r:id="rId49"/>
    <p:sldId id="297" r:id="rId50"/>
    <p:sldId id="301" r:id="rId51"/>
    <p:sldId id="306" r:id="rId52"/>
    <p:sldId id="307" r:id="rId53"/>
    <p:sldId id="300" r:id="rId54"/>
    <p:sldId id="302" r:id="rId55"/>
    <p:sldId id="303" r:id="rId56"/>
    <p:sldId id="304" r:id="rId57"/>
    <p:sldId id="305" r:id="rId58"/>
    <p:sldId id="308" r:id="rId59"/>
    <p:sldId id="309" r:id="rId60"/>
    <p:sldId id="310" r:id="rId61"/>
    <p:sldId id="311" r:id="rId62"/>
    <p:sldId id="312" r:id="rId63"/>
    <p:sldId id="314" r:id="rId64"/>
    <p:sldId id="341" r:id="rId65"/>
    <p:sldId id="342" r:id="rId66"/>
    <p:sldId id="343" r:id="rId67"/>
    <p:sldId id="344" r:id="rId68"/>
    <p:sldId id="345" r:id="rId69"/>
    <p:sldId id="346" r:id="rId70"/>
    <p:sldId id="315" r:id="rId71"/>
    <p:sldId id="316" r:id="rId72"/>
    <p:sldId id="317" r:id="rId73"/>
    <p:sldId id="318" r:id="rId74"/>
    <p:sldId id="319" r:id="rId75"/>
    <p:sldId id="322" r:id="rId76"/>
    <p:sldId id="323" r:id="rId77"/>
    <p:sldId id="331" r:id="rId78"/>
    <p:sldId id="325" r:id="rId79"/>
    <p:sldId id="320" r:id="rId80"/>
    <p:sldId id="321" r:id="rId81"/>
    <p:sldId id="326" r:id="rId82"/>
    <p:sldId id="327" r:id="rId83"/>
    <p:sldId id="328" r:id="rId84"/>
    <p:sldId id="332" r:id="rId85"/>
    <p:sldId id="333"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3478E0-93E5-4B38-BCB6-CB5C57D6A1B8}" v="1" dt="2022-05-11T01:42:55.893"/>
    <p1510:client id="{EC0D0FC7-009F-405D-B4E6-309935F0F0A6}" v="501" dt="2022-05-04T16:00:19.2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varScale="1">
        <p:scale>
          <a:sx n="68" d="100"/>
          <a:sy n="68" d="100"/>
        </p:scale>
        <p:origin x="-798" y="-96"/>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viewProps" Target="viewProps.xml"/><Relationship Id="rId9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9T05:33:12.596"/>
    </inkml:context>
    <inkml:brush xml:id="br0">
      <inkml:brushProperty name="width" value="0.05" units="cm"/>
      <inkml:brushProperty name="height" value="0.05" units="cm"/>
      <inkml:brushProperty name="color" value="#AB008B"/>
    </inkml:brush>
  </inkml:definitions>
  <inkml:trace contextRef="#ctx0" brushRef="#br0">745 324 24575,'2'-61'0,"0"37"0,-2 1 0,0-1 0,-1 1 0,-1-1 0,-7-27 0,7 45 0,0 1 0,0 0 0,-1 0 0,1 1 0,-1-1 0,0 0 0,0 1 0,-1 0 0,1 0 0,-1 0 0,0 0 0,0 0 0,-1 1 0,1 0 0,-1 0 0,1 0 0,-1 0 0,0 1 0,0 0 0,0 0 0,0 0 0,-1 0 0,1 1 0,-9-1 0,-12-1 0,-1 1 0,0 1 0,-49 5 0,33-2 0,-153 3 0,188-3 0,0 0 0,1 0 0,-1 1 0,0-1 0,1 2 0,0-1 0,0 1 0,0 0 0,0 0 0,1 1 0,-1 0 0,1 0 0,0 1 0,1 0 0,-1 0 0,1 0 0,1 0 0,-1 1 0,1 0 0,-5 9 0,-2 6 0,1 0 0,1 1 0,1 0 0,1 0 0,-7 36 0,9-27 0,-8 34 0,3 0 0,-1 81 0,11-111 0,6 44 0,-4-67 0,0 0 0,1 0 0,1-1 0,0 1 0,1-1 0,11 21 0,6 2 0,2-1 0,1-1 0,2-1 0,1-1 0,36 31 0,-45-49 0,1 0 0,0-1 0,1-1 0,0-1 0,1-1 0,-1-1 0,38 8 0,-17-3 0,4-1 0,67 10 0,-64-15 0,62 19 0,-99-22 0,16 5 0,-1-1 0,46 7 0,-65-14 0,0-1 0,0 1 0,1-1 0,-1-1 0,0 0 0,0 0 0,0 0 0,0-1 0,0 0 0,0-1 0,0 0 0,-1 0 0,13-7 0,-2-2 0,0-2 0,-1 0 0,0-1 0,-1 0 0,-1-2 0,0 0 0,-1 0 0,22-39 0,-18 23 0,-1-1 0,-2 0 0,-1-2 0,14-56 0,-22 62 0,0 0 0,-2-1 0,-1 1 0,-2-1 0,-1 0 0,-1 1 0,-2-1 0,-1 1 0,-12-47 0,12 65 0,-1 1 0,0-1 0,-1 1 0,0 0 0,-1 1 0,0-1 0,-10-9 0,-65-63 0,50 52 0,3 7 0,-1 2 0,-1 1 0,0 2 0,-2 1 0,-64-27 0,61 33 0,0 2 0,-1 1 0,0 1 0,-54-3 0,54 7 0,-197-10-1365,185 14-5461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9T05:33:27.681"/>
    </inkml:context>
    <inkml:brush xml:id="br0">
      <inkml:brushProperty name="width" value="0.05" units="cm"/>
      <inkml:brushProperty name="height" value="0.05" units="cm"/>
      <inkml:brushProperty name="color" value="#AB008B"/>
    </inkml:brush>
  </inkml:definitions>
  <inkml:trace contextRef="#ctx0" brushRef="#br0">0 0 24575,'7'0'0,"8"0"0,2 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9T05:33:28.810"/>
    </inkml:context>
    <inkml:brush xml:id="br0">
      <inkml:brushProperty name="width" value="0.05" units="cm"/>
      <inkml:brushProperty name="height" value="0.05" units="cm"/>
      <inkml:brushProperty name="color" value="#AB008B"/>
    </inkml:brush>
  </inkml:definitions>
  <inkml:trace contextRef="#ctx0" brushRef="#br0">1 0 24575,'6'0'0,"3"7"0,-1 8 0,-1 9 0,-2 7 0,-2 4 0,-2 4 0,0 1 0,-1 1 0,6-1 0,3-6-8191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9T05:33:30.179"/>
    </inkml:context>
    <inkml:brush xml:id="br0">
      <inkml:brushProperty name="width" value="0.05" units="cm"/>
      <inkml:brushProperty name="height" value="0.05" units="cm"/>
      <inkml:brushProperty name="color" value="#AB008B"/>
    </inkml:brush>
  </inkml:definitions>
  <inkml:trace contextRef="#ctx0" brushRef="#br0">1 1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9T05:33:32.633"/>
    </inkml:context>
    <inkml:brush xml:id="br0">
      <inkml:brushProperty name="width" value="0.05" units="cm"/>
      <inkml:brushProperty name="height" value="0.05" units="cm"/>
      <inkml:brushProperty name="color" value="#AB008B"/>
    </inkml:brush>
  </inkml:definitions>
  <inkml:trace contextRef="#ctx0" brushRef="#br0">1 0 24575,'6'0'0,"16"0"0,11 0 0,6 0 0,3 0 0,2 0 0,-8 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9T05:33:34.334"/>
    </inkml:context>
    <inkml:brush xml:id="br0">
      <inkml:brushProperty name="width" value="0.05" units="cm"/>
      <inkml:brushProperty name="height" value="0.05" units="cm"/>
      <inkml:brushProperty name="color" value="#AB008B"/>
    </inkml:brush>
  </inkml:definitions>
  <inkml:trace contextRef="#ctx0" brushRef="#br0">313 1 24575,'-72'-1'0,"-86"3"0,155-2 0,0 0 0,-1 0 0,1 1 0,-1-1 0,1 1 0,0 0 0,-1-1 0,1 2 0,0-1 0,0 0 0,0 0 0,0 1 0,0 0 0,0 0 0,0 0 0,0 0 0,1 0 0,-1 0 0,1 1 0,-1-1 0,1 1 0,0 0 0,0-1 0,0 1 0,1 0 0,-1 0 0,1 1 0,-1-1 0,1 0 0,0 0 0,0 1 0,1-1 0,-1 0 0,1 1 0,-1-1 0,1 1 0,0-1 0,0 0 0,1 1 0,0 3 0,0 2 0,1 0 0,1 0 0,0-1 0,0 1 0,0-1 0,1 0 0,0 0 0,1 0 0,0 0 0,0-1 0,0 0 0,1 0 0,0 0 0,11 8 0,-7-8-151,0-1-1,0 1 0,1-2 0,0 1 1,0-2-1,1 1 0,0-2 1,17 5-1,7-2-6674</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9T05:33:36.666"/>
    </inkml:context>
    <inkml:brush xml:id="br0">
      <inkml:brushProperty name="width" value="0.05" units="cm"/>
      <inkml:brushProperty name="height" value="0.05" units="cm"/>
      <inkml:brushProperty name="color" value="#AB008B"/>
    </inkml:brush>
  </inkml:definitions>
  <inkml:trace contextRef="#ctx0" brushRef="#br0">313 2 24575,'-39'0'0,"12"-2"0,0 2 0,1 1 0,-1 2 0,-31 6 0,52-8 0,1 0 0,-1 1 0,1 0 0,-1 0 0,1 0 0,0 1 0,0-1 0,0 1 0,0 1 0,1-1 0,-1 1 0,1-1 0,0 1 0,0 1 0,0-1 0,0 0 0,1 1 0,0 0 0,0 0 0,0 0 0,0 0 0,1 0 0,0 1 0,0-1 0,-1 6 0,2-7 0,1 0 0,-1-1 0,1 1 0,0-1 0,0 1 0,0 0 0,0-1 0,1 1 0,-1-1 0,1 1 0,0-1 0,0 1 0,1-1 0,-1 0 0,0 1 0,1-1 0,0 0 0,0 0 0,0 0 0,4 4 0,-1-2 0,0-1 0,0 1 0,0-1 0,1-1 0,-1 1 0,1-1 0,0 0 0,0 0 0,0-1 0,0 1 0,8 0 0,-6-1 0,1 0 0,-1-1 0,1 0 0,0 0 0,0-1 0,0 0 0,-1-1 0,13-2 0,-17 3 0,1-1 0,-1-1 0,1 1 0,-1-1 0,0 1 0,0-1 0,0 0 0,0-1 0,0 1 0,0-1 0,0 0 0,-1 0 0,1 0 0,-1 0 0,4-6 0,-3 2 0,0 0 0,-1 0 0,1 0 0,-2-1 0,1 1 0,-1-1 0,0 0 0,-1 0 0,1-10 0,-1-1 0,-1 0 0,-2-30 0,2 49 0,1 9 0,0-1 0,1 1 0,0-1 0,0 0 0,6 12 0,0-3-273,1-1 0,0 0 0,1 0 0,18 21 0,-2-11-6553</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9T05:33:38.105"/>
    </inkml:context>
    <inkml:brush xml:id="br0">
      <inkml:brushProperty name="width" value="0.05" units="cm"/>
      <inkml:brushProperty name="height" value="0.05" units="cm"/>
      <inkml:brushProperty name="color" value="#AB008B"/>
    </inkml:brush>
  </inkml:definitions>
  <inkml:trace contextRef="#ctx0" brushRef="#br0">120 0 24575,'-3'0'0,"0"0"0,0 0 0,0 1 0,1-1 0,-1 1 0,0-1 0,0 1 0,1 0 0,-1 0 0,0 0 0,1 0 0,-1 1 0,1-1 0,0 1 0,-1-1 0,1 1 0,0 0 0,0 0 0,0 0 0,0 0 0,0 0 0,1 0 0,-1 1 0,0-1 0,1 1 0,0-1 0,-2 4 0,-1 7 0,1-1 0,0 1 0,0 0 0,-1 25 0,-3 15 0,-6 21-53,3 1 1,3 0-1,6 151 0,3-110-1101,-2-74-5672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9T05:33:39.256"/>
    </inkml:context>
    <inkml:brush xml:id="br0">
      <inkml:brushProperty name="width" value="0.05" units="cm"/>
      <inkml:brushProperty name="height" value="0.05" units="cm"/>
      <inkml:brushProperty name="color" value="#AB008B"/>
    </inkml:brush>
  </inkml:definitions>
  <inkml:trace contextRef="#ctx0" brushRef="#br0">0 1 24575,'0'6'0,"0"10"0,0 8 0,0 13 0,0 7 0,0 10 0,0 2 0,0-2 0,0-10-8191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9T05:33:39.938"/>
    </inkml:context>
    <inkml:brush xml:id="br0">
      <inkml:brushProperty name="width" value="0.05" units="cm"/>
      <inkml:brushProperty name="height" value="0.05" units="cm"/>
      <inkml:brushProperty name="color" value="#AB008B"/>
    </inkml:brush>
  </inkml:definitions>
  <inkml:trace contextRef="#ctx0" brushRef="#br0">0 7 24575,'7'-7'0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9T05:33:43.757"/>
    </inkml:context>
    <inkml:brush xml:id="br0">
      <inkml:brushProperty name="width" value="0.05" units="cm"/>
      <inkml:brushProperty name="height" value="0.05" units="cm"/>
      <inkml:brushProperty name="color" value="#AB008B"/>
    </inkml:brush>
  </inkml:definitions>
  <inkml:trace contextRef="#ctx0" brushRef="#br0">302 19 24575,'-9'-3'0,"1"-1"0,-1 1 0,1 1 0,-1 0 0,0 0 0,0 1 0,0 0 0,0 0 0,0 1 0,0 0 0,0 1 0,0 0 0,0 0 0,0 1 0,0 0 0,0 1 0,1 0 0,-1 0 0,1 1 0,0 0 0,0 0 0,0 1 0,1 0 0,-1 1 0,1-1 0,0 1 0,1 1 0,0-1 0,0 1 0,0 0 0,1 1 0,0-1 0,0 1 0,1 0 0,-7 15 0,6-6 0,1 1 0,1-1 0,0 0 0,1 1 0,1-1 0,1 22 0,2-4 0,1 1 0,9 38 0,-1-35 0,22 59 0,-6-25 0,-21-56 0,0-1 0,1 0 0,1 0 0,0-1 0,12 15 0,-16-24 0,0 0 0,1 0 0,0-1 0,0 1 0,0-1 0,1-1 0,0 1 0,0-1 0,0 0 0,1 0 0,-1-1 0,1 0 0,0 0 0,8 3 0,-13-6 0,0 1 0,0-1 0,0 1 0,0-1 0,0 0 0,0 0 0,0 0 0,0 0 0,0 0 0,0 0 0,0-1 0,0 1 0,0 0 0,0-1 0,0 0 0,0 1 0,0-1 0,-1 0 0,1 0 0,0 0 0,0 0 0,1-2 0,-1 0 0,0 1 0,0-1 0,0 1 0,-1-1 0,1 0 0,-1 0 0,0 1 0,0-1 0,0 0 0,0 0 0,-1 0 0,1-1 0,0-2 0,-1-8 0,1 1 0,-2-1 0,0 0 0,-1 1 0,-4-19 0,4 23 0,0-1 0,0 0 0,1 0 0,0 0 0,1 0 0,0 0 0,1 0 0,1-12 0,0 16 0,0 1 0,0-1 0,0 1 0,0-1 0,1 1 0,0 0 0,0 0 0,0 0 0,1 0 0,-1 1 0,1-1 0,1 1 0,-1 0 0,0 0 0,7-3 0,94-58 0,-81 54 0,-2-2 0,0-1 0,0-1 0,-1-1 0,22-22 0,-26 25 0,-16 13 0,-1 0 0,0-1 0,0 1 0,0 0 0,1 0 0,-1 0 0,0 0 0,0 0 0,1 0 0,-1 0 0,0 0 0,0 0 0,1 0 0,-1 0 0,0 0 0,0 0 0,0 0 0,1 1 0,-1-1 0,0 0 0,0 0 0,1 0 0,-1 0 0,0 0 0,0 0 0,0 0 0,0 1 0,1-1 0,-1 0 0,0 0 0,0 0 0,0 1 0,0-1 0,0 0 0,1 0 0,-1 0 0,0 1 0,0-1 0,0 0 0,0 36 0,-2-21 0,-4 37 0,-13 55 0,8-57 0,-5 72 0,14-39-1365,2-48-5461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9T05:33:16.053"/>
    </inkml:context>
    <inkml:brush xml:id="br0">
      <inkml:brushProperty name="width" value="0.05" units="cm"/>
      <inkml:brushProperty name="height" value="0.05" units="cm"/>
      <inkml:brushProperty name="color" value="#AB008B"/>
    </inkml:brush>
  </inkml:definitions>
  <inkml:trace contextRef="#ctx0" brushRef="#br0">903 272 24575,'-1'-1'0,"1"0"0,0 1 0,0-1 0,-1 0 0,1 0 0,0 0 0,-1 1 0,1-1 0,-1 0 0,1 0 0,-1 1 0,1-1 0,-1 1 0,0-1 0,1 0 0,-1 1 0,0-1 0,1 1 0,-1-1 0,0 1 0,0 0 0,1-1 0,-1 1 0,-1-1 0,-25-6 0,27 7 0,-82-19 0,-1 4 0,0 4 0,-1 3 0,-140 6 0,210 3 0,1 1 0,0 0 0,-1 1 0,1 0 0,1 1 0,-1 1 0,0 0 0,1 0 0,0 1 0,0 1 0,1 0 0,-13 11 0,16-11 0,0 1 0,1 0 0,0 0 0,0 1 0,0 0 0,1 0 0,1 0 0,0 1 0,0 0 0,0 0 0,2 0 0,-1 1 0,1-1 0,1 1 0,-2 14 0,-11 78 0,3-31 0,-3 109 0,15-108 0,3 128 0,0-185 0,0 1 0,1-1 0,1 0 0,0-1 0,1 1 0,1-1 0,0 0 0,12 18 0,8 6 0,49 59 0,-68-89 0,2 0 0,-1-1 0,1 1 0,0-2 0,1 0 0,-1 0 0,2-1 0,-1 0 0,0-1 0,1 0 0,0-1 0,0 0 0,1-1 0,15 2 0,5-1 0,0-2 0,0-1 0,1-1 0,40-6 0,-47 1 0,0 0 0,-1-2 0,0 0 0,0-2 0,-1-1 0,0-1 0,-1-2 0,0 0 0,34-25 0,-43 25 0,-1-1 0,-1-1 0,-1 0 0,0 0 0,0-2 0,-2 1 0,11-23 0,-8 11 0,-1 0 0,-1-1 0,-2-1 0,-1 0 0,-1 0 0,-1 0 0,1-38 0,-6-224 0,-5 137 0,0 102 0,-2-1 0,-2 2 0,-3-1 0,-2 1 0,-23-58 0,16 61-1365,0 8-5461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9T05:33:45.232"/>
    </inkml:context>
    <inkml:brush xml:id="br0">
      <inkml:brushProperty name="width" value="0.05" units="cm"/>
      <inkml:brushProperty name="height" value="0.05" units="cm"/>
      <inkml:brushProperty name="color" value="#AB008B"/>
    </inkml:brush>
  </inkml:definitions>
  <inkml:trace contextRef="#ctx0" brushRef="#br0">190 69 24575,'-1'-1'0,"1"-1"0,-1 1 0,1 0 0,-1-1 0,1 1 0,-1 0 0,0-1 0,0 1 0,1 0 0,-1 0 0,0 0 0,0-1 0,0 1 0,-1 0 0,1 0 0,0 1 0,0-1 0,0 0 0,-1 0 0,1 1 0,0-1 0,-1 0 0,1 1 0,-1 0 0,1-1 0,-1 1 0,1 0 0,-1-1 0,1 1 0,-3 0 0,-2-1 0,0 1 0,-1-1 0,1 1 0,-1 1 0,-10 1 0,12-1 0,1 1 0,-1 0 0,1 1 0,0-1 0,0 1 0,0-1 0,0 1 0,1 0 0,-1 1 0,1-1 0,-1 1 0,1-1 0,1 1 0,-1 0 0,0 0 0,1 0 0,0 1 0,0-1 0,0 1 0,0-1 0,1 1 0,0-1 0,-1 7 0,0-2 0,0 0 0,0 1 0,1-1 0,1 0 0,0 1 0,0-1 0,1 1 0,0-1 0,0 0 0,1 0 0,3 10 0,-4-16 0,0-1 0,0 0 0,0 1 0,0-1 0,0 0 0,0 1 0,0-1 0,1 0 0,-1 0 0,1 0 0,0 0 0,-1 0 0,1-1 0,0 1 0,0 0 0,0-1 0,0 0 0,1 1 0,-1-1 0,0 0 0,0 0 0,1 0 0,-1 0 0,1-1 0,-1 1 0,1-1 0,-1 1 0,1-1 0,-1 0 0,1 0 0,-1 0 0,1 0 0,-1 0 0,1-1 0,3 0 0,1-2 0,0 1 0,-1-1 0,1-1 0,-1 1 0,0-1 0,0 0 0,0-1 0,0 1 0,-1-1 0,0 0 0,6-7 0,-11 12 0,12-14 0,-1 0 0,0 0 0,-1-1 0,10-21 0,-18 34 0,-1-1 0,0 0 0,1 0 0,-1 0 0,0 0 0,0 0 0,-1 0 0,1 0 0,-1 0 0,1-1 0,-1 1 0,0 0 0,0 0 0,0 0 0,-1-1 0,1 1 0,-1 0 0,0 0 0,0 0 0,0 0 0,0 0 0,0 0 0,-1 0 0,1 1 0,-1-1 0,0 0 0,0 1 0,0-1 0,0 1 0,0 0 0,0-1 0,-4-1 0,-5-3-105,-1 0 0,0 1 0,0 0 0,-1 1 0,0 0 0,0 1 0,0 1 0,0 0 0,-1 0 0,1 1 0,-1 1 0,-22 1 0,-7 4-6721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9T05:33:47.146"/>
    </inkml:context>
    <inkml:brush xml:id="br0">
      <inkml:brushProperty name="width" value="0.05" units="cm"/>
      <inkml:brushProperty name="height" value="0.05" units="cm"/>
      <inkml:brushProperty name="color" value="#AB008B"/>
    </inkml:brush>
  </inkml:definitions>
  <inkml:trace contextRef="#ctx0" brushRef="#br0">509 3 24575,'-112'-2'0,"-127"5"0,232-2 0,1 0 0,0 1 0,-1 0 0,1 0 0,0 0 0,0 1 0,0 0 0,1 0 0,-1 0 0,1 1 0,-1 0 0,1 0 0,1 0 0,-1 1 0,0 0 0,1 0 0,0 0 0,0 0 0,1 1 0,-1-1 0,1 1 0,0 0 0,1 0 0,-1 0 0,-1 8 0,-4 13 0,1 0 0,1 1 0,2 0 0,-2 39 0,5-54 0,1 0 0,0-1 0,0 1 0,6 24 0,-6-36 0,0 1 0,0 0 0,1 0 0,-1 0 0,1-1 0,-1 1 0,1 0 0,0-1 0,0 1 0,0 0 0,0-1 0,0 1 0,0-1 0,0 0 0,0 1 0,0-1 0,1 0 0,-1 0 0,1 1 0,-1-1 0,1 0 0,-1-1 0,1 1 0,-1 0 0,1 0 0,0-1 0,0 1 0,-1-1 0,1 1 0,0-1 0,0 0 0,-1 1 0,1-1 0,0 0 0,0 0 0,0-1 0,-1 1 0,1 0 0,0-1 0,0 1 0,0-1 0,-1 1 0,1-1 0,2-1 0,9-4 0,-1-1 0,0-1 0,-1 0 0,0 0 0,18-18 0,21-15 0,7 2 0,-31 23 0,-1-2 0,30-27 0,-48 39 0,-1 0 0,1-1 0,-2 0 0,1-1 0,-1 1 0,0-1 0,-1 0 0,0 0 0,0 0 0,-1-1 0,0 0 0,3-10 0,0-6 0,-8 57 0,-1 4 0,2-27-57,1-1 0,0 1 1,1 0-1,0 0 0,0-1 0,1 1 0,0 0 0,1-1 0,-1 0 0,2 1 0,-1-1 1,1 0-1,0-1 0,1 1 0,0-1 0,0 0 0,1 0 0,-1 0 0,1-1 1,1 0-1,-1 0 0,1 0 0,11 5 0,18 12-6769</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9T05:33:48.154"/>
    </inkml:context>
    <inkml:brush xml:id="br0">
      <inkml:brushProperty name="width" value="0.05" units="cm"/>
      <inkml:brushProperty name="height" value="0.05" units="cm"/>
      <inkml:brushProperty name="color" value="#AB008B"/>
    </inkml:brush>
  </inkml:definitions>
  <inkml:trace contextRef="#ctx0" brushRef="#br0">157 0 24575,'-3'0'0,"0"1"0,0-1 0,0 1 0,0-1 0,0 1 0,0 0 0,1 1 0,-1-1 0,0 0 0,0 1 0,1-1 0,-1 1 0,1 0 0,0 0 0,-1 0 0,1 0 0,0 0 0,0 0 0,0 1 0,0-1 0,1 1 0,-1-1 0,1 1 0,-1 0 0,1 0 0,0 0 0,0-1 0,0 1 0,0 4 0,-3 11 0,0-1 0,2 1 0,-1 31 0,3-42 0,-3 109 0,-9 119 0,-8-103-70,-23 234-1225,42-327-5531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05:30:22.001"/>
    </inkml:context>
    <inkml:brush xml:id="br0">
      <inkml:brushProperty name="width" value="0.05" units="cm"/>
      <inkml:brushProperty name="height" value="0.05" units="cm"/>
      <inkml:brushProperty name="color" value="#FF0066"/>
    </inkml:brush>
  </inkml:definitions>
  <inkml:trace contextRef="#ctx0" brushRef="#br0">1 121 24575,'-1'11'0,"2"1"0,0-1 0,0 1 0,1-1 0,0 0 0,1 1 0,0-1 0,1-1 0,0 1 0,1 0 0,0-1 0,0 0 0,1 0 0,1-1 0,0 1 0,0-1 0,0-1 0,1 0 0,1 0 0,-1 0 0,1-1 0,1 0 0,-1-1 0,1 0 0,0 0 0,1-1 0,-1-1 0,1 0 0,0 0 0,0-1 0,0 0 0,0-1 0,1 0 0,20 0 0,-20-2 0,1 0 0,-1 0 0,1-1 0,-1-1 0,1 0 0,-1-1 0,0 0 0,0-1 0,14-7 0,-10 2 0,1 0 0,-1-2 0,-1 0 0,0-1 0,20-19 0,14-15 40,1 2 0,63-41 0,-89 69-226,2 1 1,-1 1-1,2 2 0,0 0 1,0 2-1,1 0 1,40-7-1,-33 12-6640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05:30:24.386"/>
    </inkml:context>
    <inkml:brush xml:id="br0">
      <inkml:brushProperty name="width" value="0.05" units="cm"/>
      <inkml:brushProperty name="height" value="0.05" units="cm"/>
      <inkml:brushProperty name="color" value="#FF0066"/>
    </inkml:brush>
  </inkml:definitions>
  <inkml:trace contextRef="#ctx0" brushRef="#br0">1 377 24575,'13'0'0,"0"1"0,0 0 0,-1 1 0,1 1 0,0 0 0,-1 1 0,0 0 0,15 7 0,4 5 0,48 34 0,-2-1 0,-65-41 0,1-1 0,1-1 0,-1 0 0,1 0 0,0-2 0,28 6 0,-36-9 0,-1 0 0,1-1 0,0 0 0,0 0 0,-1-1 0,1 1 0,0-1 0,0-1 0,-1 1 0,1-1 0,-1 0 0,1 0 0,-1 0 0,0-1 0,0 0 0,0 0 0,0 0 0,-1-1 0,1 1 0,4-6 0,3-6 0,-1 0 0,0 0 0,-2-1 0,0-1 0,0 1 0,-2-1 0,0-1 0,-1 1 0,5-26 0,-1 11 0,19-46 0,-6 33-455,2 2 0,51-71 0,-53 86-6371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05:30:26.509"/>
    </inkml:context>
    <inkml:brush xml:id="br0">
      <inkml:brushProperty name="width" value="0.05" units="cm"/>
      <inkml:brushProperty name="height" value="0.05" units="cm"/>
      <inkml:brushProperty name="color" value="#FF0066"/>
    </inkml:brush>
  </inkml:definitions>
  <inkml:trace contextRef="#ctx0" brushRef="#br0">307 1 24575,'-2'16'0,"-1"0"0,-1 0 0,0 0 0,-1-1 0,-1 0 0,0 0 0,-1 0 0,-15 22 0,10-14 0,-7 8 0,-1 0 0,-25 27 0,-25 39 0,66-91-97,1 1 135,-1-1 0,0 0 1,0-1-1,0 1 0,-7 6 0,10-12-69,0 1 0,1 0 0,-1-1 0,0 1-1,0-1 1,0 1 0,1-1 0,-1 0 0,0 1-1,0-1 1,0 0 0,0 1 0,0-1 0,0 0-1,0 0 1,0 0 0,0 0 0,0 0 0,0 0 0,0 0-1,0 0 1,1 0 0,-1-1 0,0 1 0,0 0-1,0-1 1,0 1 0,0 0 0,0-1 0,1 1-1,-1-1 1,0 1 0,0-1 0,1 0 0,-1 1-1,0-1 1,1 0 0,-1 0 0,0 1 0,1-1-1,-1 0 1,1 0 0,-1 0 0,1 1 0,0-1-1,-1 0 1,1-1 0,-10-21-6795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05:30:29.950"/>
    </inkml:context>
    <inkml:brush xml:id="br0">
      <inkml:brushProperty name="width" value="0.05" units="cm"/>
      <inkml:brushProperty name="height" value="0.05" units="cm"/>
      <inkml:brushProperty name="color" value="#FF0066"/>
    </inkml:brush>
  </inkml:definitions>
  <inkml:trace contextRef="#ctx0" brushRef="#br0">2939 1 24575,'-7'0'0,"0"1"0,0 0 0,0 0 0,0 1 0,0 0 0,1 0 0,-1 1 0,0 0 0,1 0 0,-8 5 0,-60 46 0,36-24 0,9-6 0,-42 44 0,57-52 0,-1-1 0,0-1 0,0 0 0,-2-1 0,0 0 0,0-1 0,-1-1 0,0-1 0,-26 10 0,-55 20 0,68-26 0,-58 17 0,52-20 0,1 2 0,0 1 0,-44 24 0,-92 65 0,99-57 0,-183 97 0,172-107 0,61-28 0,0 2 0,0 0 0,-26 18 0,25-14 0,-46 20 0,46-23 0,1 1 0,-32 20 0,-33 19 0,66-39 0,0 0 0,0 1 0,-27 22 0,6-1 0,-2-2 0,-68 36 0,35-22 0,77-45 0,-82 52 0,-3-4 0,-166 69 0,225-106-7,2 0-1,-1 2 0,2 1 0,-38 30 1,6-5-1320,32-25-5499</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05:30:34.464"/>
    </inkml:context>
    <inkml:brush xml:id="br0">
      <inkml:brushProperty name="width" value="0.05" units="cm"/>
      <inkml:brushProperty name="height" value="0.05" units="cm"/>
      <inkml:brushProperty name="color" value="#FF0066"/>
    </inkml:brush>
  </inkml:definitions>
  <inkml:trace contextRef="#ctx0" brushRef="#br0">1754 1 24575,'-1'7'0,"0"0"0,-1 0 0,0 0 0,0 0 0,0-1 0,-1 1 0,0-1 0,0 1 0,-1-1 0,0 0 0,0 0 0,0-1 0,-1 1 0,-9 8 0,-10 9 0,-46 35 0,66-55 0,-433 287 0,412-274 0,0 1 0,2 2 0,0 0 0,-37 40 0,-62 96 0,17-20 0,77-106 0,-2-1 0,-2-2 0,0-1 0,-54 32 0,-16 12 0,82-54 0,-360 247 0,342-239-1365,4-1-5461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05:30:38.048"/>
    </inkml:context>
    <inkml:brush xml:id="br0">
      <inkml:brushProperty name="width" value="0.05" units="cm"/>
      <inkml:brushProperty name="height" value="0.05" units="cm"/>
      <inkml:brushProperty name="color" value="#FF0066"/>
    </inkml:brush>
  </inkml:definitions>
  <inkml:trace contextRef="#ctx0" brushRef="#br0">0 0 24575,'2'4'0,"-1"-1"0,1 0 0,0 1 0,-1-1 0,2 0 0,-1 0 0,0 0 0,0 0 0,1-1 0,0 1 0,-1 0 0,1-1 0,0 0 0,6 4 0,-1 0 0,40 29 0,2-2 0,83 40 0,47 31 0,-116-66 0,2-2 0,2-4 0,138 46 0,-167-64 0,-19-5 0,0 0 0,-1 2 0,27 19 0,14 7 0,42 26 0,-71-42 0,1-1 0,61 28 0,-63-34 0,0 3 0,-1 0 0,0 2 0,-2 1 0,0 1 0,25 27 0,-11-12 0,55 39 0,-67-58 0,0-1 0,1-2 0,0 0 0,51 14 0,148 49 0,-169-53 0,0 2 0,109 65 0,-125-65 0,247 158 0,-258-163-195,-1 2 0,-1 1 0,-1 2 0,-1 1 0,-2 1 0,28 35 0,-35-37-6631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05:30:41.163"/>
    </inkml:context>
    <inkml:brush xml:id="br0">
      <inkml:brushProperty name="width" value="0.05" units="cm"/>
      <inkml:brushProperty name="height" value="0.05" units="cm"/>
      <inkml:brushProperty name="color" value="#FF0066"/>
    </inkml:brush>
  </inkml:definitions>
  <inkml:trace contextRef="#ctx0" brushRef="#br0">0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9T05:33:18.225"/>
    </inkml:context>
    <inkml:brush xml:id="br0">
      <inkml:brushProperty name="width" value="0.05" units="cm"/>
      <inkml:brushProperty name="height" value="0.05" units="cm"/>
      <inkml:brushProperty name="color" value="#AB008B"/>
    </inkml:brush>
  </inkml:definitions>
  <inkml:trace contextRef="#ctx0" brushRef="#br0">1 0 24575,'7'0'0,"21"0"0,14 0 0,13 0 0,3 0 0,-2 0 0,-3 0 0,-4 0 0,-4 0 0,-3 0 0,-9 0-8191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05:31:05.370"/>
    </inkml:context>
    <inkml:brush xml:id="br0">
      <inkml:brushProperty name="width" value="0.05" units="cm"/>
      <inkml:brushProperty name="height" value="0.05" units="cm"/>
      <inkml:brushProperty name="color" value="#FF0066"/>
    </inkml:brush>
  </inkml:definitions>
  <inkml:trace contextRef="#ctx0" brushRef="#br0">1 1 24575,'0'0'-8191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9T06:25:04.250"/>
    </inkml:context>
    <inkml:brush xml:id="br0">
      <inkml:brushProperty name="width" value="0.05" units="cm"/>
      <inkml:brushProperty name="height" value="0.05" units="cm"/>
      <inkml:brushProperty name="color" value="#AB008B"/>
    </inkml:brush>
  </inkml:definitions>
  <inkml:trace contextRef="#ctx0" brushRef="#br0">0 1 24575,'0'0'-8191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9T08:22:10.409"/>
    </inkml:context>
    <inkml:brush xml:id="br0">
      <inkml:brushProperty name="width" value="0.05" units="cm"/>
      <inkml:brushProperty name="height" value="0.05" units="cm"/>
      <inkml:brushProperty name="color" value="#AB008B"/>
    </inkml:brush>
  </inkml:definitions>
  <inkml:trace contextRef="#ctx0" brushRef="#br0">1 7 24575,'0'-7'0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9T05:33:19.096"/>
    </inkml:context>
    <inkml:brush xml:id="br0">
      <inkml:brushProperty name="width" value="0.05" units="cm"/>
      <inkml:brushProperty name="height" value="0.05" units="cm"/>
      <inkml:brushProperty name="color" value="#AB008B"/>
    </inkml:brush>
  </inkml:definitions>
  <inkml:trace contextRef="#ctx0" brushRef="#br0">1 0 24575,'0'14'0,"0"10"0,0 15 0,0 7 0,0 10 0,0 1 0,0-2 0,0-4 0,0-4 0,0 4 0,0-1 0,0 5 0,0-7-8191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9T05:33:20.186"/>
    </inkml:context>
    <inkml:brush xml:id="br0">
      <inkml:brushProperty name="width" value="0.05" units="cm"/>
      <inkml:brushProperty name="height" value="0.05" units="cm"/>
      <inkml:brushProperty name="color" value="#AB008B"/>
    </inkml:brush>
  </inkml:definitions>
  <inkml:trace contextRef="#ctx0" brushRef="#br0">1 0 24575,'6'0'0,"17"0"0,10 0 0,19 0 0,15 0 0,2 0 0,-4 0 0,-6 0 0,-7 0 0,-5 0 0,2 0 0,-7 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9T05:33:22.516"/>
    </inkml:context>
    <inkml:brush xml:id="br0">
      <inkml:brushProperty name="width" value="0.05" units="cm"/>
      <inkml:brushProperty name="height" value="0.05" units="cm"/>
      <inkml:brushProperty name="color" value="#AB008B"/>
    </inkml:brush>
  </inkml:definitions>
  <inkml:trace contextRef="#ctx0" brushRef="#br0">2 0 24575,'-2'86'0,"5"95"0,-3-180 0,0 0 0,0 0 0,0-1 0,0 1 0,0 0 0,0 0 0,0 0 0,0-1 0,0 1 0,1 0 0,-1 0 0,0-1 0,0 1 0,1 0 0,-1-1 0,1 1 0,-1 0 0,0-1 0,1 1 0,-1-1 0,1 1 0,-1 0 0,2 0 0,9-12 0,14-45 0,-16 34 0,2 2 0,1-1 0,0 2 0,29-34 0,-35 45 0,1 0 0,0 1 0,0 0 0,0 1 0,1 0 0,0 0 0,1 0 0,-1 1 0,1 1 0,0-1 0,16-4 0,-23 8 0,0 0 0,1 1 0,-1 0 0,0-1 0,1 1 0,-1 0 0,0 0 0,1 0 0,-1 0 0,0 1 0,0-1 0,1 1 0,-1-1 0,0 1 0,0 0 0,0 0 0,1 0 0,-1 0 0,0 0 0,3 3 0,-3-1 0,1-1 0,-1 1 0,1 0 0,-1 1 0,0-1 0,0 0 0,-1 1 0,1-1 0,-1 1 0,0-1 0,2 7 0,0 9 0,0 1 0,-2-1 0,0 1 0,-2 19 0,0-26 0,0 18-341,-1 0 0,-2-1-1,-10 41 1,5-37-6485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9T05:33:23.480"/>
    </inkml:context>
    <inkml:brush xml:id="br0">
      <inkml:brushProperty name="width" value="0.05" units="cm"/>
      <inkml:brushProperty name="height" value="0.05" units="cm"/>
      <inkml:brushProperty name="color" value="#AB008B"/>
    </inkml:brush>
  </inkml:definitions>
  <inkml:trace contextRef="#ctx0" brushRef="#br0">1 0 24575,'0'7'0,"0"9"0,0 8 0,0 7 0,0 11 0,0 5 0,0 8 0,0 2 0,0-10-8191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9T05:33:24.705"/>
    </inkml:context>
    <inkml:brush xml:id="br0">
      <inkml:brushProperty name="width" value="0.05" units="cm"/>
      <inkml:brushProperty name="height" value="0.05" units="cm"/>
      <inkml:brushProperty name="color" value="#AB008B"/>
    </inkml:brush>
  </inkml:definitions>
  <inkml:trace contextRef="#ctx0" brushRef="#br0">1 1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9T05:33:26.397"/>
    </inkml:context>
    <inkml:brush xml:id="br0">
      <inkml:brushProperty name="width" value="0.05" units="cm"/>
      <inkml:brushProperty name="height" value="0.05" units="cm"/>
      <inkml:brushProperty name="color" value="#AB008B"/>
    </inkml:brush>
  </inkml:definitions>
  <inkml:trace contextRef="#ctx0" brushRef="#br0">1 0 24575,'0'589'0,"-1"-582"0,1 0 0,1 0 0,-1 0 0,1 0 0,1 0 0,-1 0 0,1 0 0,0 0 0,3 6 0,-3-10 0,0 0 0,0 0 0,1 0 0,-1-1 0,0 1 0,1 0 0,0-1 0,0 0 0,-1 0 0,1 0 0,0 0 0,1 0 0,-1 0 0,0-1 0,0 0 0,1 1 0,-1-1 0,1-1 0,-1 1 0,5 0 0,6 1-114,-1-1 1,1-1-1,0-1 0,-1 1 0,1-2 1,-1 0-1,1-1 0,-1 0 0,0-1 1,0 0-1,15-8 0,4-5-6712</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680119B-356D-4E12-8C4C-64FF882A6A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D3615586-3A5C-4781-95AE-72A7798DEC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8C45A9E3-B5CB-4960-8FF2-A2015BECFDE3}"/>
              </a:ext>
            </a:extLst>
          </p:cNvPr>
          <p:cNvSpPr>
            <a:spLocks noGrp="1"/>
          </p:cNvSpPr>
          <p:nvPr>
            <p:ph type="dt" sz="half" idx="10"/>
          </p:nvPr>
        </p:nvSpPr>
        <p:spPr/>
        <p:txBody>
          <a:bodyPr/>
          <a:lstStyle/>
          <a:p>
            <a:fld id="{6CF46D6A-3F51-46DB-B82D-452298E0DEE9}" type="datetimeFigureOut">
              <a:rPr lang="en-IN" smtClean="0"/>
              <a:pPr/>
              <a:t>05-09-2023</a:t>
            </a:fld>
            <a:endParaRPr lang="en-IN"/>
          </a:p>
        </p:txBody>
      </p:sp>
      <p:sp>
        <p:nvSpPr>
          <p:cNvPr id="5" name="Footer Placeholder 4">
            <a:extLst>
              <a:ext uri="{FF2B5EF4-FFF2-40B4-BE49-F238E27FC236}">
                <a16:creationId xmlns="" xmlns:a16="http://schemas.microsoft.com/office/drawing/2014/main" id="{A88C78A8-2A2D-4565-89A0-25740711C4F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25600502-71FB-4686-95B2-74EF758A23E5}"/>
              </a:ext>
            </a:extLst>
          </p:cNvPr>
          <p:cNvSpPr>
            <a:spLocks noGrp="1"/>
          </p:cNvSpPr>
          <p:nvPr>
            <p:ph type="sldNum" sz="quarter" idx="12"/>
          </p:nvPr>
        </p:nvSpPr>
        <p:spPr/>
        <p:txBody>
          <a:bodyPr/>
          <a:lstStyle/>
          <a:p>
            <a:fld id="{AF1641F3-63A6-4CCA-8C48-0A4CB813B671}" type="slidenum">
              <a:rPr lang="en-IN" smtClean="0"/>
              <a:pPr/>
              <a:t>‹#›</a:t>
            </a:fld>
            <a:endParaRPr lang="en-IN"/>
          </a:p>
        </p:txBody>
      </p:sp>
    </p:spTree>
    <p:extLst>
      <p:ext uri="{BB962C8B-B14F-4D97-AF65-F5344CB8AC3E}">
        <p14:creationId xmlns="" xmlns:p14="http://schemas.microsoft.com/office/powerpoint/2010/main" val="1297020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E493C9B-4B7C-4A09-9514-8E303C3FD18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AC5177A3-E2EC-4C9D-BC6D-A4BC3DB33A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ECE7BB7B-611A-46ED-8B16-9E2B2BC154BC}"/>
              </a:ext>
            </a:extLst>
          </p:cNvPr>
          <p:cNvSpPr>
            <a:spLocks noGrp="1"/>
          </p:cNvSpPr>
          <p:nvPr>
            <p:ph type="dt" sz="half" idx="10"/>
          </p:nvPr>
        </p:nvSpPr>
        <p:spPr/>
        <p:txBody>
          <a:bodyPr/>
          <a:lstStyle/>
          <a:p>
            <a:fld id="{6CF46D6A-3F51-46DB-B82D-452298E0DEE9}" type="datetimeFigureOut">
              <a:rPr lang="en-IN" smtClean="0"/>
              <a:pPr/>
              <a:t>05-09-2023</a:t>
            </a:fld>
            <a:endParaRPr lang="en-IN"/>
          </a:p>
        </p:txBody>
      </p:sp>
      <p:sp>
        <p:nvSpPr>
          <p:cNvPr id="5" name="Footer Placeholder 4">
            <a:extLst>
              <a:ext uri="{FF2B5EF4-FFF2-40B4-BE49-F238E27FC236}">
                <a16:creationId xmlns="" xmlns:a16="http://schemas.microsoft.com/office/drawing/2014/main" id="{1FE59CEF-FB47-4DE1-88E4-F8AAD3D2652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4EC4F6BB-3480-4FFB-ADC8-826F44AA587F}"/>
              </a:ext>
            </a:extLst>
          </p:cNvPr>
          <p:cNvSpPr>
            <a:spLocks noGrp="1"/>
          </p:cNvSpPr>
          <p:nvPr>
            <p:ph type="sldNum" sz="quarter" idx="12"/>
          </p:nvPr>
        </p:nvSpPr>
        <p:spPr/>
        <p:txBody>
          <a:bodyPr/>
          <a:lstStyle/>
          <a:p>
            <a:fld id="{AF1641F3-63A6-4CCA-8C48-0A4CB813B671}" type="slidenum">
              <a:rPr lang="en-IN" smtClean="0"/>
              <a:pPr/>
              <a:t>‹#›</a:t>
            </a:fld>
            <a:endParaRPr lang="en-IN"/>
          </a:p>
        </p:txBody>
      </p:sp>
    </p:spTree>
    <p:extLst>
      <p:ext uri="{BB962C8B-B14F-4D97-AF65-F5344CB8AC3E}">
        <p14:creationId xmlns="" xmlns:p14="http://schemas.microsoft.com/office/powerpoint/2010/main" val="502372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98E31C5E-5937-4625-9C68-107E1FED36D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A1C9E0C6-A61B-4735-BF7B-000D753C2F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7EE7EEBD-4E00-43BC-8549-0BF15A31BC81}"/>
              </a:ext>
            </a:extLst>
          </p:cNvPr>
          <p:cNvSpPr>
            <a:spLocks noGrp="1"/>
          </p:cNvSpPr>
          <p:nvPr>
            <p:ph type="dt" sz="half" idx="10"/>
          </p:nvPr>
        </p:nvSpPr>
        <p:spPr/>
        <p:txBody>
          <a:bodyPr/>
          <a:lstStyle/>
          <a:p>
            <a:fld id="{6CF46D6A-3F51-46DB-B82D-452298E0DEE9}" type="datetimeFigureOut">
              <a:rPr lang="en-IN" smtClean="0"/>
              <a:pPr/>
              <a:t>05-09-2023</a:t>
            </a:fld>
            <a:endParaRPr lang="en-IN"/>
          </a:p>
        </p:txBody>
      </p:sp>
      <p:sp>
        <p:nvSpPr>
          <p:cNvPr id="5" name="Footer Placeholder 4">
            <a:extLst>
              <a:ext uri="{FF2B5EF4-FFF2-40B4-BE49-F238E27FC236}">
                <a16:creationId xmlns="" xmlns:a16="http://schemas.microsoft.com/office/drawing/2014/main" id="{4C230D91-D888-4AC6-94F7-BF0B7AD0145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DD574557-EBA1-47B4-8A43-BE8DC08100C5}"/>
              </a:ext>
            </a:extLst>
          </p:cNvPr>
          <p:cNvSpPr>
            <a:spLocks noGrp="1"/>
          </p:cNvSpPr>
          <p:nvPr>
            <p:ph type="sldNum" sz="quarter" idx="12"/>
          </p:nvPr>
        </p:nvSpPr>
        <p:spPr/>
        <p:txBody>
          <a:bodyPr/>
          <a:lstStyle/>
          <a:p>
            <a:fld id="{AF1641F3-63A6-4CCA-8C48-0A4CB813B671}" type="slidenum">
              <a:rPr lang="en-IN" smtClean="0"/>
              <a:pPr/>
              <a:t>‹#›</a:t>
            </a:fld>
            <a:endParaRPr lang="en-IN"/>
          </a:p>
        </p:txBody>
      </p:sp>
    </p:spTree>
    <p:extLst>
      <p:ext uri="{BB962C8B-B14F-4D97-AF65-F5344CB8AC3E}">
        <p14:creationId xmlns="" xmlns:p14="http://schemas.microsoft.com/office/powerpoint/2010/main" val="3619349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557A5DA-2B48-45E4-ABC7-97DD1241D8F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FD355CB1-205E-4942-BCDD-5F2F3FA38C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1DEF7BA0-A6A3-4435-8F58-4169FDD1CCA5}"/>
              </a:ext>
            </a:extLst>
          </p:cNvPr>
          <p:cNvSpPr>
            <a:spLocks noGrp="1"/>
          </p:cNvSpPr>
          <p:nvPr>
            <p:ph type="dt" sz="half" idx="10"/>
          </p:nvPr>
        </p:nvSpPr>
        <p:spPr/>
        <p:txBody>
          <a:bodyPr/>
          <a:lstStyle/>
          <a:p>
            <a:fld id="{6CF46D6A-3F51-46DB-B82D-452298E0DEE9}" type="datetimeFigureOut">
              <a:rPr lang="en-IN" smtClean="0"/>
              <a:pPr/>
              <a:t>05-09-2023</a:t>
            </a:fld>
            <a:endParaRPr lang="en-IN"/>
          </a:p>
        </p:txBody>
      </p:sp>
      <p:sp>
        <p:nvSpPr>
          <p:cNvPr id="5" name="Footer Placeholder 4">
            <a:extLst>
              <a:ext uri="{FF2B5EF4-FFF2-40B4-BE49-F238E27FC236}">
                <a16:creationId xmlns="" xmlns:a16="http://schemas.microsoft.com/office/drawing/2014/main" id="{0AECA058-BF08-44E4-82E9-ED1A612B9EE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31E41639-7451-4EDC-880C-0851F4997623}"/>
              </a:ext>
            </a:extLst>
          </p:cNvPr>
          <p:cNvSpPr>
            <a:spLocks noGrp="1"/>
          </p:cNvSpPr>
          <p:nvPr>
            <p:ph type="sldNum" sz="quarter" idx="12"/>
          </p:nvPr>
        </p:nvSpPr>
        <p:spPr/>
        <p:txBody>
          <a:bodyPr/>
          <a:lstStyle/>
          <a:p>
            <a:fld id="{AF1641F3-63A6-4CCA-8C48-0A4CB813B671}" type="slidenum">
              <a:rPr lang="en-IN" smtClean="0"/>
              <a:pPr/>
              <a:t>‹#›</a:t>
            </a:fld>
            <a:endParaRPr lang="en-IN"/>
          </a:p>
        </p:txBody>
      </p:sp>
    </p:spTree>
    <p:extLst>
      <p:ext uri="{BB962C8B-B14F-4D97-AF65-F5344CB8AC3E}">
        <p14:creationId xmlns="" xmlns:p14="http://schemas.microsoft.com/office/powerpoint/2010/main" val="3348847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993A875-DF78-4720-B639-E5B9D9618E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A71E1ECC-9961-4CDE-976A-707874C1BB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CE62B7E9-DB1C-4F2A-8EFC-6545F7B259F0}"/>
              </a:ext>
            </a:extLst>
          </p:cNvPr>
          <p:cNvSpPr>
            <a:spLocks noGrp="1"/>
          </p:cNvSpPr>
          <p:nvPr>
            <p:ph type="dt" sz="half" idx="10"/>
          </p:nvPr>
        </p:nvSpPr>
        <p:spPr/>
        <p:txBody>
          <a:bodyPr/>
          <a:lstStyle/>
          <a:p>
            <a:fld id="{6CF46D6A-3F51-46DB-B82D-452298E0DEE9}" type="datetimeFigureOut">
              <a:rPr lang="en-IN" smtClean="0"/>
              <a:pPr/>
              <a:t>05-09-2023</a:t>
            </a:fld>
            <a:endParaRPr lang="en-IN"/>
          </a:p>
        </p:txBody>
      </p:sp>
      <p:sp>
        <p:nvSpPr>
          <p:cNvPr id="5" name="Footer Placeholder 4">
            <a:extLst>
              <a:ext uri="{FF2B5EF4-FFF2-40B4-BE49-F238E27FC236}">
                <a16:creationId xmlns="" xmlns:a16="http://schemas.microsoft.com/office/drawing/2014/main" id="{C533B5C1-F835-4442-BD1D-9519E37E958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BBFA7113-7DC4-4BAB-82AD-F0735C8868BE}"/>
              </a:ext>
            </a:extLst>
          </p:cNvPr>
          <p:cNvSpPr>
            <a:spLocks noGrp="1"/>
          </p:cNvSpPr>
          <p:nvPr>
            <p:ph type="sldNum" sz="quarter" idx="12"/>
          </p:nvPr>
        </p:nvSpPr>
        <p:spPr/>
        <p:txBody>
          <a:bodyPr/>
          <a:lstStyle/>
          <a:p>
            <a:fld id="{AF1641F3-63A6-4CCA-8C48-0A4CB813B671}" type="slidenum">
              <a:rPr lang="en-IN" smtClean="0"/>
              <a:pPr/>
              <a:t>‹#›</a:t>
            </a:fld>
            <a:endParaRPr lang="en-IN"/>
          </a:p>
        </p:txBody>
      </p:sp>
    </p:spTree>
    <p:extLst>
      <p:ext uri="{BB962C8B-B14F-4D97-AF65-F5344CB8AC3E}">
        <p14:creationId xmlns="" xmlns:p14="http://schemas.microsoft.com/office/powerpoint/2010/main" val="405679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D7D432F-45BA-4503-9930-99889EB287D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4343B998-86A8-4725-A776-85A063DE044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26596BFE-2625-4EED-B4D4-17D449B197D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9EF701AB-30F4-4D90-AF8C-56ED5400AB58}"/>
              </a:ext>
            </a:extLst>
          </p:cNvPr>
          <p:cNvSpPr>
            <a:spLocks noGrp="1"/>
          </p:cNvSpPr>
          <p:nvPr>
            <p:ph type="dt" sz="half" idx="10"/>
          </p:nvPr>
        </p:nvSpPr>
        <p:spPr/>
        <p:txBody>
          <a:bodyPr/>
          <a:lstStyle/>
          <a:p>
            <a:fld id="{6CF46D6A-3F51-46DB-B82D-452298E0DEE9}" type="datetimeFigureOut">
              <a:rPr lang="en-IN" smtClean="0"/>
              <a:pPr/>
              <a:t>05-09-2023</a:t>
            </a:fld>
            <a:endParaRPr lang="en-IN"/>
          </a:p>
        </p:txBody>
      </p:sp>
      <p:sp>
        <p:nvSpPr>
          <p:cNvPr id="6" name="Footer Placeholder 5">
            <a:extLst>
              <a:ext uri="{FF2B5EF4-FFF2-40B4-BE49-F238E27FC236}">
                <a16:creationId xmlns="" xmlns:a16="http://schemas.microsoft.com/office/drawing/2014/main" id="{3130FD8F-3C6D-40FC-BF92-CA2D7CABB0A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85B238B8-23E4-46AE-A999-58919DE83A6B}"/>
              </a:ext>
            </a:extLst>
          </p:cNvPr>
          <p:cNvSpPr>
            <a:spLocks noGrp="1"/>
          </p:cNvSpPr>
          <p:nvPr>
            <p:ph type="sldNum" sz="quarter" idx="12"/>
          </p:nvPr>
        </p:nvSpPr>
        <p:spPr/>
        <p:txBody>
          <a:bodyPr/>
          <a:lstStyle/>
          <a:p>
            <a:fld id="{AF1641F3-63A6-4CCA-8C48-0A4CB813B671}" type="slidenum">
              <a:rPr lang="en-IN" smtClean="0"/>
              <a:pPr/>
              <a:t>‹#›</a:t>
            </a:fld>
            <a:endParaRPr lang="en-IN"/>
          </a:p>
        </p:txBody>
      </p:sp>
    </p:spTree>
    <p:extLst>
      <p:ext uri="{BB962C8B-B14F-4D97-AF65-F5344CB8AC3E}">
        <p14:creationId xmlns="" xmlns:p14="http://schemas.microsoft.com/office/powerpoint/2010/main" val="377155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98E3C5-C7BB-4661-850C-D739E2758E7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6A83B792-D200-44AD-ACAA-224DBABACF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D52C0C51-9053-4642-B204-A526D4C99B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D92C5647-A92D-45E8-BE95-F73C27684C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68EB1310-0D55-4A27-80E3-D7C79C761E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B2CD2C91-B181-4213-8C5C-8BB5A156BD23}"/>
              </a:ext>
            </a:extLst>
          </p:cNvPr>
          <p:cNvSpPr>
            <a:spLocks noGrp="1"/>
          </p:cNvSpPr>
          <p:nvPr>
            <p:ph type="dt" sz="half" idx="10"/>
          </p:nvPr>
        </p:nvSpPr>
        <p:spPr/>
        <p:txBody>
          <a:bodyPr/>
          <a:lstStyle/>
          <a:p>
            <a:fld id="{6CF46D6A-3F51-46DB-B82D-452298E0DEE9}" type="datetimeFigureOut">
              <a:rPr lang="en-IN" smtClean="0"/>
              <a:pPr/>
              <a:t>05-09-2023</a:t>
            </a:fld>
            <a:endParaRPr lang="en-IN"/>
          </a:p>
        </p:txBody>
      </p:sp>
      <p:sp>
        <p:nvSpPr>
          <p:cNvPr id="8" name="Footer Placeholder 7">
            <a:extLst>
              <a:ext uri="{FF2B5EF4-FFF2-40B4-BE49-F238E27FC236}">
                <a16:creationId xmlns="" xmlns:a16="http://schemas.microsoft.com/office/drawing/2014/main" id="{D7AA9ECD-C987-48CB-95AB-6D533DA2B6A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 xmlns:a16="http://schemas.microsoft.com/office/drawing/2014/main" id="{9CBEB77A-C9F3-4988-8BC3-244E2A2AA15B}"/>
              </a:ext>
            </a:extLst>
          </p:cNvPr>
          <p:cNvSpPr>
            <a:spLocks noGrp="1"/>
          </p:cNvSpPr>
          <p:nvPr>
            <p:ph type="sldNum" sz="quarter" idx="12"/>
          </p:nvPr>
        </p:nvSpPr>
        <p:spPr/>
        <p:txBody>
          <a:bodyPr/>
          <a:lstStyle/>
          <a:p>
            <a:fld id="{AF1641F3-63A6-4CCA-8C48-0A4CB813B671}" type="slidenum">
              <a:rPr lang="en-IN" smtClean="0"/>
              <a:pPr/>
              <a:t>‹#›</a:t>
            </a:fld>
            <a:endParaRPr lang="en-IN"/>
          </a:p>
        </p:txBody>
      </p:sp>
    </p:spTree>
    <p:extLst>
      <p:ext uri="{BB962C8B-B14F-4D97-AF65-F5344CB8AC3E}">
        <p14:creationId xmlns="" xmlns:p14="http://schemas.microsoft.com/office/powerpoint/2010/main" val="2502137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668271C-B71B-4974-AFCB-30E81118B40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97CD6172-6246-4FEF-A703-ACD315E880E4}"/>
              </a:ext>
            </a:extLst>
          </p:cNvPr>
          <p:cNvSpPr>
            <a:spLocks noGrp="1"/>
          </p:cNvSpPr>
          <p:nvPr>
            <p:ph type="dt" sz="half" idx="10"/>
          </p:nvPr>
        </p:nvSpPr>
        <p:spPr/>
        <p:txBody>
          <a:bodyPr/>
          <a:lstStyle/>
          <a:p>
            <a:fld id="{6CF46D6A-3F51-46DB-B82D-452298E0DEE9}" type="datetimeFigureOut">
              <a:rPr lang="en-IN" smtClean="0"/>
              <a:pPr/>
              <a:t>05-09-2023</a:t>
            </a:fld>
            <a:endParaRPr lang="en-IN"/>
          </a:p>
        </p:txBody>
      </p:sp>
      <p:sp>
        <p:nvSpPr>
          <p:cNvPr id="4" name="Footer Placeholder 3">
            <a:extLst>
              <a:ext uri="{FF2B5EF4-FFF2-40B4-BE49-F238E27FC236}">
                <a16:creationId xmlns="" xmlns:a16="http://schemas.microsoft.com/office/drawing/2014/main" id="{229797E7-7AF0-416D-B231-D980E3EC25A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 xmlns:a16="http://schemas.microsoft.com/office/drawing/2014/main" id="{A18D9B6C-15F3-43E3-AB8F-98EF4F13CDD0}"/>
              </a:ext>
            </a:extLst>
          </p:cNvPr>
          <p:cNvSpPr>
            <a:spLocks noGrp="1"/>
          </p:cNvSpPr>
          <p:nvPr>
            <p:ph type="sldNum" sz="quarter" idx="12"/>
          </p:nvPr>
        </p:nvSpPr>
        <p:spPr/>
        <p:txBody>
          <a:bodyPr/>
          <a:lstStyle/>
          <a:p>
            <a:fld id="{AF1641F3-63A6-4CCA-8C48-0A4CB813B671}" type="slidenum">
              <a:rPr lang="en-IN" smtClean="0"/>
              <a:pPr/>
              <a:t>‹#›</a:t>
            </a:fld>
            <a:endParaRPr lang="en-IN"/>
          </a:p>
        </p:txBody>
      </p:sp>
    </p:spTree>
    <p:extLst>
      <p:ext uri="{BB962C8B-B14F-4D97-AF65-F5344CB8AC3E}">
        <p14:creationId xmlns="" xmlns:p14="http://schemas.microsoft.com/office/powerpoint/2010/main" val="1420675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967DFBCC-EEAF-41C0-829D-59ACBA5EFF23}"/>
              </a:ext>
            </a:extLst>
          </p:cNvPr>
          <p:cNvSpPr>
            <a:spLocks noGrp="1"/>
          </p:cNvSpPr>
          <p:nvPr>
            <p:ph type="dt" sz="half" idx="10"/>
          </p:nvPr>
        </p:nvSpPr>
        <p:spPr/>
        <p:txBody>
          <a:bodyPr/>
          <a:lstStyle/>
          <a:p>
            <a:fld id="{6CF46D6A-3F51-46DB-B82D-452298E0DEE9}" type="datetimeFigureOut">
              <a:rPr lang="en-IN" smtClean="0"/>
              <a:pPr/>
              <a:t>05-09-2023</a:t>
            </a:fld>
            <a:endParaRPr lang="en-IN"/>
          </a:p>
        </p:txBody>
      </p:sp>
      <p:sp>
        <p:nvSpPr>
          <p:cNvPr id="3" name="Footer Placeholder 2">
            <a:extLst>
              <a:ext uri="{FF2B5EF4-FFF2-40B4-BE49-F238E27FC236}">
                <a16:creationId xmlns="" xmlns:a16="http://schemas.microsoft.com/office/drawing/2014/main" id="{2BD1DEB0-593C-4F0C-844D-7F41E2FE6F0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 xmlns:a16="http://schemas.microsoft.com/office/drawing/2014/main" id="{4C8CC1ED-3E0A-4B44-94F0-BC17A9F97355}"/>
              </a:ext>
            </a:extLst>
          </p:cNvPr>
          <p:cNvSpPr>
            <a:spLocks noGrp="1"/>
          </p:cNvSpPr>
          <p:nvPr>
            <p:ph type="sldNum" sz="quarter" idx="12"/>
          </p:nvPr>
        </p:nvSpPr>
        <p:spPr/>
        <p:txBody>
          <a:bodyPr/>
          <a:lstStyle/>
          <a:p>
            <a:fld id="{AF1641F3-63A6-4CCA-8C48-0A4CB813B671}" type="slidenum">
              <a:rPr lang="en-IN" smtClean="0"/>
              <a:pPr/>
              <a:t>‹#›</a:t>
            </a:fld>
            <a:endParaRPr lang="en-IN"/>
          </a:p>
        </p:txBody>
      </p:sp>
    </p:spTree>
    <p:extLst>
      <p:ext uri="{BB962C8B-B14F-4D97-AF65-F5344CB8AC3E}">
        <p14:creationId xmlns="" xmlns:p14="http://schemas.microsoft.com/office/powerpoint/2010/main" val="2783059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4E8909-02C5-48B7-8979-6CA56C26E7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CEDCA549-9A6A-47BD-88BC-10B099180B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09031FCA-1DC5-42AD-8384-20241CE10C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30ABE8B1-C931-480A-B264-8D51DF24EC9A}"/>
              </a:ext>
            </a:extLst>
          </p:cNvPr>
          <p:cNvSpPr>
            <a:spLocks noGrp="1"/>
          </p:cNvSpPr>
          <p:nvPr>
            <p:ph type="dt" sz="half" idx="10"/>
          </p:nvPr>
        </p:nvSpPr>
        <p:spPr/>
        <p:txBody>
          <a:bodyPr/>
          <a:lstStyle/>
          <a:p>
            <a:fld id="{6CF46D6A-3F51-46DB-B82D-452298E0DEE9}" type="datetimeFigureOut">
              <a:rPr lang="en-IN" smtClean="0"/>
              <a:pPr/>
              <a:t>05-09-2023</a:t>
            </a:fld>
            <a:endParaRPr lang="en-IN"/>
          </a:p>
        </p:txBody>
      </p:sp>
      <p:sp>
        <p:nvSpPr>
          <p:cNvPr id="6" name="Footer Placeholder 5">
            <a:extLst>
              <a:ext uri="{FF2B5EF4-FFF2-40B4-BE49-F238E27FC236}">
                <a16:creationId xmlns="" xmlns:a16="http://schemas.microsoft.com/office/drawing/2014/main" id="{5A2E4B56-9380-4B3E-84B5-E635B62E5DE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BCE8C07B-F86C-4971-91C2-7EA42DEE3BC8}"/>
              </a:ext>
            </a:extLst>
          </p:cNvPr>
          <p:cNvSpPr>
            <a:spLocks noGrp="1"/>
          </p:cNvSpPr>
          <p:nvPr>
            <p:ph type="sldNum" sz="quarter" idx="12"/>
          </p:nvPr>
        </p:nvSpPr>
        <p:spPr/>
        <p:txBody>
          <a:bodyPr/>
          <a:lstStyle/>
          <a:p>
            <a:fld id="{AF1641F3-63A6-4CCA-8C48-0A4CB813B671}" type="slidenum">
              <a:rPr lang="en-IN" smtClean="0"/>
              <a:pPr/>
              <a:t>‹#›</a:t>
            </a:fld>
            <a:endParaRPr lang="en-IN"/>
          </a:p>
        </p:txBody>
      </p:sp>
    </p:spTree>
    <p:extLst>
      <p:ext uri="{BB962C8B-B14F-4D97-AF65-F5344CB8AC3E}">
        <p14:creationId xmlns="" xmlns:p14="http://schemas.microsoft.com/office/powerpoint/2010/main" val="1626023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7280EDC-9B1C-47A4-BA27-D13681E82C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1B7A7292-92CC-4BF4-84CD-6FFCE54C5E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4448891B-6A0B-405F-91B8-F30485B093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5B92C970-3F69-4CEB-9C0A-1C1A71C3F3C6}"/>
              </a:ext>
            </a:extLst>
          </p:cNvPr>
          <p:cNvSpPr>
            <a:spLocks noGrp="1"/>
          </p:cNvSpPr>
          <p:nvPr>
            <p:ph type="dt" sz="half" idx="10"/>
          </p:nvPr>
        </p:nvSpPr>
        <p:spPr/>
        <p:txBody>
          <a:bodyPr/>
          <a:lstStyle/>
          <a:p>
            <a:fld id="{6CF46D6A-3F51-46DB-B82D-452298E0DEE9}" type="datetimeFigureOut">
              <a:rPr lang="en-IN" smtClean="0"/>
              <a:pPr/>
              <a:t>05-09-2023</a:t>
            </a:fld>
            <a:endParaRPr lang="en-IN"/>
          </a:p>
        </p:txBody>
      </p:sp>
      <p:sp>
        <p:nvSpPr>
          <p:cNvPr id="6" name="Footer Placeholder 5">
            <a:extLst>
              <a:ext uri="{FF2B5EF4-FFF2-40B4-BE49-F238E27FC236}">
                <a16:creationId xmlns="" xmlns:a16="http://schemas.microsoft.com/office/drawing/2014/main" id="{1724B827-E51E-49CA-8B2D-7B456329577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5775F25F-B3CF-4345-BCC3-09920BB602CA}"/>
              </a:ext>
            </a:extLst>
          </p:cNvPr>
          <p:cNvSpPr>
            <a:spLocks noGrp="1"/>
          </p:cNvSpPr>
          <p:nvPr>
            <p:ph type="sldNum" sz="quarter" idx="12"/>
          </p:nvPr>
        </p:nvSpPr>
        <p:spPr/>
        <p:txBody>
          <a:bodyPr/>
          <a:lstStyle/>
          <a:p>
            <a:fld id="{AF1641F3-63A6-4CCA-8C48-0A4CB813B671}" type="slidenum">
              <a:rPr lang="en-IN" smtClean="0"/>
              <a:pPr/>
              <a:t>‹#›</a:t>
            </a:fld>
            <a:endParaRPr lang="en-IN"/>
          </a:p>
        </p:txBody>
      </p:sp>
    </p:spTree>
    <p:extLst>
      <p:ext uri="{BB962C8B-B14F-4D97-AF65-F5344CB8AC3E}">
        <p14:creationId xmlns="" xmlns:p14="http://schemas.microsoft.com/office/powerpoint/2010/main" val="1965638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29C0AC1E-5FC2-40EE-9F5B-F5513E41E0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AD14757D-B73F-4699-A241-F9CB688CC3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B6AB82DE-DED9-4E2E-894F-A633E1A042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F46D6A-3F51-46DB-B82D-452298E0DEE9}" type="datetimeFigureOut">
              <a:rPr lang="en-IN" smtClean="0"/>
              <a:pPr/>
              <a:t>05-09-2023</a:t>
            </a:fld>
            <a:endParaRPr lang="en-IN"/>
          </a:p>
        </p:txBody>
      </p:sp>
      <p:sp>
        <p:nvSpPr>
          <p:cNvPr id="5" name="Footer Placeholder 4">
            <a:extLst>
              <a:ext uri="{FF2B5EF4-FFF2-40B4-BE49-F238E27FC236}">
                <a16:creationId xmlns="" xmlns:a16="http://schemas.microsoft.com/office/drawing/2014/main" id="{2DAE96FC-696C-48A4-B0E4-60E180FF67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 xmlns:a16="http://schemas.microsoft.com/office/drawing/2014/main" id="{FA10FC09-9EBF-4468-A405-3EF5607CE7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1641F3-63A6-4CCA-8C48-0A4CB813B671}" type="slidenum">
              <a:rPr lang="en-IN" smtClean="0"/>
              <a:pPr/>
              <a:t>‹#›</a:t>
            </a:fld>
            <a:endParaRPr lang="en-IN"/>
          </a:p>
        </p:txBody>
      </p:sp>
    </p:spTree>
    <p:extLst>
      <p:ext uri="{BB962C8B-B14F-4D97-AF65-F5344CB8AC3E}">
        <p14:creationId xmlns="" xmlns:p14="http://schemas.microsoft.com/office/powerpoint/2010/main" val="25893128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customXml" Target="../ink/ink6.xml"/><Relationship Id="rId18" Type="http://schemas.openxmlformats.org/officeDocument/2006/relationships/image" Target="../media/image40.png"/><Relationship Id="rId26" Type="http://schemas.openxmlformats.org/officeDocument/2006/relationships/customXml" Target="../ink/ink13.xml"/><Relationship Id="rId39" Type="http://schemas.openxmlformats.org/officeDocument/2006/relationships/customXml" Target="../ink/ink20.xml"/><Relationship Id="rId3" Type="http://schemas.openxmlformats.org/officeDocument/2006/relationships/customXml" Target="../ink/ink1.xml"/><Relationship Id="rId21" Type="http://schemas.openxmlformats.org/officeDocument/2006/relationships/customXml" Target="../ink/ink10.xml"/><Relationship Id="rId34" Type="http://schemas.openxmlformats.org/officeDocument/2006/relationships/customXml" Target="../ink/ink17.xml"/><Relationship Id="rId42" Type="http://schemas.openxmlformats.org/officeDocument/2006/relationships/image" Target="../media/image51.png"/><Relationship Id="rId7" Type="http://schemas.openxmlformats.org/officeDocument/2006/relationships/customXml" Target="../ink/ink3.xml"/><Relationship Id="rId12" Type="http://schemas.openxmlformats.org/officeDocument/2006/relationships/image" Target="../media/image37.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image" Target="../media/image47.png"/><Relationship Id="rId38" Type="http://schemas.openxmlformats.org/officeDocument/2006/relationships/image" Target="../media/image49.png"/><Relationship Id="rId2" Type="http://schemas.openxmlformats.org/officeDocument/2006/relationships/image" Target="../media/image32.png"/><Relationship Id="rId16" Type="http://schemas.openxmlformats.org/officeDocument/2006/relationships/image" Target="../media/image39.png"/><Relationship Id="rId20" Type="http://schemas.openxmlformats.org/officeDocument/2006/relationships/image" Target="../media/image41.png"/><Relationship Id="rId29" Type="http://schemas.openxmlformats.org/officeDocument/2006/relationships/image" Target="../media/image45.png"/><Relationship Id="rId41" Type="http://schemas.openxmlformats.org/officeDocument/2006/relationships/customXml" Target="../ink/ink21.xml"/><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customXml" Target="../ink/ink5.xml"/><Relationship Id="rId24" Type="http://schemas.openxmlformats.org/officeDocument/2006/relationships/image" Target="../media/image43.png"/><Relationship Id="rId32" Type="http://schemas.openxmlformats.org/officeDocument/2006/relationships/customXml" Target="../ink/ink16.xml"/><Relationship Id="rId37" Type="http://schemas.openxmlformats.org/officeDocument/2006/relationships/customXml" Target="../ink/ink19.xml"/><Relationship Id="rId40" Type="http://schemas.openxmlformats.org/officeDocument/2006/relationships/image" Target="../media/image50.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customXml" Target="../ink/ink14.xml"/><Relationship Id="rId36" Type="http://schemas.openxmlformats.org/officeDocument/2006/relationships/image" Target="../media/image48.png"/><Relationship Id="rId10" Type="http://schemas.openxmlformats.org/officeDocument/2006/relationships/image" Target="../media/image36.png"/><Relationship Id="rId19" Type="http://schemas.openxmlformats.org/officeDocument/2006/relationships/customXml" Target="../ink/ink9.xml"/><Relationship Id="rId31" Type="http://schemas.openxmlformats.org/officeDocument/2006/relationships/image" Target="../media/image46.png"/><Relationship Id="rId44" Type="http://schemas.openxmlformats.org/officeDocument/2006/relationships/image" Target="../media/image52.png"/><Relationship Id="rId4" Type="http://schemas.openxmlformats.org/officeDocument/2006/relationships/image" Target="../media/image33.png"/><Relationship Id="rId9" Type="http://schemas.openxmlformats.org/officeDocument/2006/relationships/customXml" Target="../ink/ink4.xml"/><Relationship Id="rId14" Type="http://schemas.openxmlformats.org/officeDocument/2006/relationships/image" Target="../media/image38.png"/><Relationship Id="rId22" Type="http://schemas.openxmlformats.org/officeDocument/2006/relationships/image" Target="../media/image42.png"/><Relationship Id="rId27" Type="http://schemas.openxmlformats.org/officeDocument/2006/relationships/image" Target="../media/image44.png"/><Relationship Id="rId30" Type="http://schemas.openxmlformats.org/officeDocument/2006/relationships/customXml" Target="../ink/ink15.xml"/><Relationship Id="rId35" Type="http://schemas.openxmlformats.org/officeDocument/2006/relationships/customXml" Target="../ink/ink18.xml"/><Relationship Id="rId43" Type="http://schemas.openxmlformats.org/officeDocument/2006/relationships/customXml" Target="../ink/ink22.xml"/></Relationships>
</file>

<file path=ppt/slides/_rels/slide75.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customXml" Target="../ink/ink28.xml"/><Relationship Id="rId18" Type="http://schemas.openxmlformats.org/officeDocument/2006/relationships/customXml" Target="../ink/ink31.xml"/><Relationship Id="rId3" Type="http://schemas.openxmlformats.org/officeDocument/2006/relationships/customXml" Target="../ink/ink23.xml"/><Relationship Id="rId7" Type="http://schemas.openxmlformats.org/officeDocument/2006/relationships/customXml" Target="../ink/ink25.xml"/><Relationship Id="rId12" Type="http://schemas.openxmlformats.org/officeDocument/2006/relationships/image" Target="../media/image58.png"/><Relationship Id="rId17" Type="http://schemas.openxmlformats.org/officeDocument/2006/relationships/customXml" Target="../ink/ink30.xml"/><Relationship Id="rId2" Type="http://schemas.openxmlformats.org/officeDocument/2006/relationships/image" Target="../media/image53.gif"/><Relationship Id="rId16"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55.png"/><Relationship Id="rId11" Type="http://schemas.openxmlformats.org/officeDocument/2006/relationships/customXml" Target="../ink/ink27.xml"/><Relationship Id="rId5" Type="http://schemas.openxmlformats.org/officeDocument/2006/relationships/customXml" Target="../ink/ink24.xml"/><Relationship Id="rId15" Type="http://schemas.openxmlformats.org/officeDocument/2006/relationships/customXml" Target="../ink/ink29.xml"/><Relationship Id="rId10" Type="http://schemas.openxmlformats.org/officeDocument/2006/relationships/image" Target="../media/image57.png"/><Relationship Id="rId19" Type="http://schemas.openxmlformats.org/officeDocument/2006/relationships/image" Target="../media/image40.png"/><Relationship Id="rId4" Type="http://schemas.openxmlformats.org/officeDocument/2006/relationships/image" Target="../media/image54.png"/><Relationship Id="rId9" Type="http://schemas.openxmlformats.org/officeDocument/2006/relationships/customXml" Target="../ink/ink26.xml"/><Relationship Id="rId14" Type="http://schemas.openxmlformats.org/officeDocument/2006/relationships/image" Target="../media/image5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customXml" Target="../ink/ink3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A12951-BF8F-4F2C-9FE2-67EF99CAACD8}"/>
              </a:ext>
            </a:extLst>
          </p:cNvPr>
          <p:cNvSpPr>
            <a:spLocks noGrp="1"/>
          </p:cNvSpPr>
          <p:nvPr>
            <p:ph type="ctrTitle"/>
          </p:nvPr>
        </p:nvSpPr>
        <p:spPr>
          <a:xfrm>
            <a:off x="1524000" y="1122363"/>
            <a:ext cx="9144000" cy="1276280"/>
          </a:xfrm>
        </p:spPr>
        <p:txBody>
          <a:bodyPr/>
          <a:lstStyle/>
          <a:p>
            <a:r>
              <a:rPr lang="en-US">
                <a:solidFill>
                  <a:srgbClr val="FF0000"/>
                </a:solidFill>
              </a:rPr>
              <a:t>Problem Solving</a:t>
            </a:r>
            <a:endParaRPr lang="en-IN">
              <a:solidFill>
                <a:srgbClr val="FF0000"/>
              </a:solidFill>
            </a:endParaRPr>
          </a:p>
        </p:txBody>
      </p:sp>
      <p:sp>
        <p:nvSpPr>
          <p:cNvPr id="3" name="Subtitle 2">
            <a:extLst>
              <a:ext uri="{FF2B5EF4-FFF2-40B4-BE49-F238E27FC236}">
                <a16:creationId xmlns="" xmlns:a16="http://schemas.microsoft.com/office/drawing/2014/main" id="{661B1472-7568-4EDE-800B-36BA887F3CD2}"/>
              </a:ext>
            </a:extLst>
          </p:cNvPr>
          <p:cNvSpPr>
            <a:spLocks noGrp="1"/>
          </p:cNvSpPr>
          <p:nvPr>
            <p:ph type="subTitle" idx="1"/>
          </p:nvPr>
        </p:nvSpPr>
        <p:spPr/>
        <p:txBody>
          <a:bodyPr>
            <a:normAutofit/>
          </a:bodyPr>
          <a:lstStyle/>
          <a:p>
            <a:r>
              <a:rPr lang="en-US" sz="4000"/>
              <a:t>Unit 2</a:t>
            </a:r>
            <a:endParaRPr lang="en-IN" sz="4000"/>
          </a:p>
        </p:txBody>
      </p:sp>
    </p:spTree>
    <p:extLst>
      <p:ext uri="{BB962C8B-B14F-4D97-AF65-F5344CB8AC3E}">
        <p14:creationId xmlns="" xmlns:p14="http://schemas.microsoft.com/office/powerpoint/2010/main" val="798352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C47BDC-AC22-42D0-9D06-70F3E6945102}"/>
              </a:ext>
            </a:extLst>
          </p:cNvPr>
          <p:cNvSpPr>
            <a:spLocks noGrp="1"/>
          </p:cNvSpPr>
          <p:nvPr>
            <p:ph type="title"/>
          </p:nvPr>
        </p:nvSpPr>
        <p:spPr>
          <a:xfrm>
            <a:off x="838200" y="681037"/>
            <a:ext cx="10515600" cy="721553"/>
          </a:xfrm>
        </p:spPr>
        <p:txBody>
          <a:bodyPr/>
          <a:lstStyle/>
          <a:p>
            <a:r>
              <a:rPr lang="en-IN" b="0" i="0">
                <a:solidFill>
                  <a:srgbClr val="333333"/>
                </a:solidFill>
                <a:effectLst/>
                <a:latin typeface="Quicksand"/>
              </a:rPr>
              <a:t>Problem-solving agent</a:t>
            </a:r>
            <a:endParaRPr lang="en-IN"/>
          </a:p>
        </p:txBody>
      </p:sp>
      <p:sp>
        <p:nvSpPr>
          <p:cNvPr id="3" name="Content Placeholder 2">
            <a:extLst>
              <a:ext uri="{FF2B5EF4-FFF2-40B4-BE49-F238E27FC236}">
                <a16:creationId xmlns="" xmlns:a16="http://schemas.microsoft.com/office/drawing/2014/main" id="{BD45FF92-AE6A-4066-B04A-2A353D1582C6}"/>
              </a:ext>
            </a:extLst>
          </p:cNvPr>
          <p:cNvSpPr>
            <a:spLocks noGrp="1"/>
          </p:cNvSpPr>
          <p:nvPr>
            <p:ph idx="1"/>
          </p:nvPr>
        </p:nvSpPr>
        <p:spPr/>
        <p:txBody>
          <a:bodyPr/>
          <a:lstStyle/>
          <a:p>
            <a:r>
              <a:rPr lang="en-US" b="0" i="0">
                <a:solidFill>
                  <a:srgbClr val="666666"/>
                </a:solidFill>
                <a:effectLst/>
                <a:latin typeface="Quicksand"/>
              </a:rPr>
              <a:t>The problem-solving agent preforms precisely by defining problems and its several solutions.</a:t>
            </a:r>
          </a:p>
          <a:p>
            <a:r>
              <a:rPr lang="en-US" b="0" i="0">
                <a:solidFill>
                  <a:srgbClr val="666666"/>
                </a:solidFill>
                <a:effectLst/>
                <a:latin typeface="Quicksand"/>
              </a:rPr>
              <a:t>According to psychology, </a:t>
            </a:r>
            <a:r>
              <a:rPr lang="en-US" b="0" i="0">
                <a:solidFill>
                  <a:srgbClr val="FF0000"/>
                </a:solidFill>
                <a:effectLst/>
                <a:latin typeface="Quicksand"/>
              </a:rPr>
              <a:t>“</a:t>
            </a:r>
            <a:r>
              <a:rPr lang="en-US" b="0" i="1">
                <a:solidFill>
                  <a:srgbClr val="FF0000"/>
                </a:solidFill>
                <a:effectLst/>
                <a:latin typeface="Quicksand"/>
              </a:rPr>
              <a:t>a problem-solving refers to a state where we wish to reach to a definite goal from a present state or condition.”</a:t>
            </a:r>
            <a:endParaRPr lang="en-US" b="0" i="0">
              <a:solidFill>
                <a:srgbClr val="FF0000"/>
              </a:solidFill>
              <a:effectLst/>
              <a:latin typeface="Quicksand"/>
            </a:endParaRPr>
          </a:p>
          <a:p>
            <a:r>
              <a:rPr lang="en-US" b="0" i="0">
                <a:solidFill>
                  <a:srgbClr val="0070C0"/>
                </a:solidFill>
                <a:effectLst/>
                <a:latin typeface="Quicksand"/>
              </a:rPr>
              <a:t>According to computer science, </a:t>
            </a:r>
            <a:r>
              <a:rPr lang="en-US" b="0" i="1">
                <a:solidFill>
                  <a:srgbClr val="0070C0"/>
                </a:solidFill>
                <a:effectLst/>
                <a:latin typeface="Quicksand"/>
              </a:rPr>
              <a:t>a problem-solving is a part of artificial intelligence which encompasses a number of techniques such as algorithms, heuristics to solve a problem.</a:t>
            </a:r>
          </a:p>
          <a:p>
            <a:r>
              <a:rPr lang="en-US" b="0" i="0">
                <a:solidFill>
                  <a:srgbClr val="666666"/>
                </a:solidFill>
                <a:effectLst/>
                <a:latin typeface="Quicksand"/>
              </a:rPr>
              <a:t>Therefore, a problem-solving agent is a </a:t>
            </a:r>
            <a:r>
              <a:rPr lang="en-US" b="1" i="0">
                <a:solidFill>
                  <a:srgbClr val="504B3A"/>
                </a:solidFill>
                <a:effectLst/>
                <a:latin typeface="Quicksand"/>
              </a:rPr>
              <a:t>goal-driven agent</a:t>
            </a:r>
            <a:r>
              <a:rPr lang="en-US" b="0" i="0">
                <a:solidFill>
                  <a:srgbClr val="666666"/>
                </a:solidFill>
                <a:effectLst/>
                <a:latin typeface="Quicksand"/>
              </a:rPr>
              <a:t> and focuses on satisfying the goal.</a:t>
            </a:r>
            <a:endParaRPr lang="en-IN">
              <a:solidFill>
                <a:srgbClr val="00B0F0"/>
              </a:solidFill>
            </a:endParaRPr>
          </a:p>
        </p:txBody>
      </p:sp>
    </p:spTree>
    <p:extLst>
      <p:ext uri="{BB962C8B-B14F-4D97-AF65-F5344CB8AC3E}">
        <p14:creationId xmlns="" xmlns:p14="http://schemas.microsoft.com/office/powerpoint/2010/main" val="3319218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9679D71-1824-4E11-B5C1-0F0F51E9B8A0}"/>
              </a:ext>
            </a:extLst>
          </p:cNvPr>
          <p:cNvSpPr>
            <a:spLocks noGrp="1"/>
          </p:cNvSpPr>
          <p:nvPr>
            <p:ph type="title"/>
          </p:nvPr>
        </p:nvSpPr>
        <p:spPr>
          <a:xfrm>
            <a:off x="838200" y="365126"/>
            <a:ext cx="10515600" cy="920336"/>
          </a:xfrm>
        </p:spPr>
        <p:txBody>
          <a:bodyPr/>
          <a:lstStyle/>
          <a:p>
            <a:r>
              <a:rPr lang="en-IN" b="0" i="0">
                <a:solidFill>
                  <a:srgbClr val="333333"/>
                </a:solidFill>
                <a:effectLst/>
                <a:latin typeface="Quicksand"/>
              </a:rPr>
              <a:t>Problem-solving agent</a:t>
            </a:r>
            <a:endParaRPr lang="en-IN"/>
          </a:p>
        </p:txBody>
      </p:sp>
      <p:sp>
        <p:nvSpPr>
          <p:cNvPr id="3" name="Content Placeholder 2">
            <a:extLst>
              <a:ext uri="{FF2B5EF4-FFF2-40B4-BE49-F238E27FC236}">
                <a16:creationId xmlns="" xmlns:a16="http://schemas.microsoft.com/office/drawing/2014/main" id="{A50B4881-7BB8-4639-8C3B-A1C6804591FE}"/>
              </a:ext>
            </a:extLst>
          </p:cNvPr>
          <p:cNvSpPr>
            <a:spLocks noGrp="1"/>
          </p:cNvSpPr>
          <p:nvPr>
            <p:ph idx="1"/>
          </p:nvPr>
        </p:nvSpPr>
        <p:spPr>
          <a:xfrm>
            <a:off x="838200" y="1537252"/>
            <a:ext cx="10515600" cy="4955623"/>
          </a:xfrm>
        </p:spPr>
        <p:txBody>
          <a:bodyPr/>
          <a:lstStyle/>
          <a:p>
            <a:r>
              <a:rPr lang="en-IN" b="1" i="0">
                <a:solidFill>
                  <a:srgbClr val="292929"/>
                </a:solidFill>
                <a:effectLst/>
                <a:latin typeface="charter"/>
              </a:rPr>
              <a:t>Goal formulation: </a:t>
            </a:r>
          </a:p>
          <a:p>
            <a:pPr marL="0" indent="0" algn="just">
              <a:buNone/>
            </a:pPr>
            <a:r>
              <a:rPr lang="en-US" sz="2400" b="0" i="0">
                <a:effectLst/>
                <a:latin typeface="charter"/>
              </a:rPr>
              <a:t>Setting goals help the agent organize its behavior by limiting the objectives that the agent is trying to achieve and hence the actions it needs to consider. </a:t>
            </a:r>
          </a:p>
          <a:p>
            <a:pPr marL="0" indent="0" algn="just">
              <a:buNone/>
            </a:pPr>
            <a:r>
              <a:rPr lang="en-US" sz="2400" b="0" i="0">
                <a:solidFill>
                  <a:srgbClr val="FF0000"/>
                </a:solidFill>
                <a:effectLst/>
                <a:latin typeface="charter"/>
              </a:rPr>
              <a:t>This </a:t>
            </a:r>
            <a:r>
              <a:rPr lang="en-US" sz="2400" b="1" i="0">
                <a:solidFill>
                  <a:srgbClr val="FF0000"/>
                </a:solidFill>
                <a:effectLst/>
                <a:latin typeface="charter"/>
              </a:rPr>
              <a:t>Goal formulation</a:t>
            </a:r>
            <a:r>
              <a:rPr lang="en-US" sz="2400" b="0" i="0">
                <a:solidFill>
                  <a:srgbClr val="FF0000"/>
                </a:solidFill>
                <a:effectLst/>
                <a:latin typeface="charter"/>
              </a:rPr>
              <a:t> based on the current situation and the agent’s performance measure is the first step in problem solving.</a:t>
            </a:r>
          </a:p>
          <a:p>
            <a:pPr algn="just"/>
            <a:r>
              <a:rPr lang="en-IN" b="1">
                <a:solidFill>
                  <a:srgbClr val="292929"/>
                </a:solidFill>
                <a:latin typeface="charter"/>
              </a:rPr>
              <a:t>Problem formulation:</a:t>
            </a:r>
          </a:p>
          <a:p>
            <a:pPr marL="0" indent="0" algn="just">
              <a:buNone/>
            </a:pPr>
            <a:r>
              <a:rPr lang="en-US" sz="2400">
                <a:latin typeface="charter"/>
              </a:rPr>
              <a:t>We consider the agent’s goal to be a set of states. The agent’s task is to find out actions in the present and in the future that could reach the goal state from the present state. </a:t>
            </a:r>
          </a:p>
          <a:p>
            <a:pPr marL="0" indent="0" algn="just">
              <a:buNone/>
            </a:pPr>
            <a:r>
              <a:rPr lang="en-US" sz="2400">
                <a:solidFill>
                  <a:srgbClr val="FF0000"/>
                </a:solidFill>
                <a:latin typeface="charter"/>
              </a:rPr>
              <a:t>Problem formulation is the process of deciding what actions and states to consider, given a goal.</a:t>
            </a:r>
            <a:endParaRPr lang="en-IN" sz="2400">
              <a:solidFill>
                <a:srgbClr val="FF0000"/>
              </a:solidFill>
              <a:latin typeface="charter"/>
            </a:endParaRPr>
          </a:p>
        </p:txBody>
      </p:sp>
    </p:spTree>
    <p:extLst>
      <p:ext uri="{BB962C8B-B14F-4D97-AF65-F5344CB8AC3E}">
        <p14:creationId xmlns="" xmlns:p14="http://schemas.microsoft.com/office/powerpoint/2010/main" val="1376279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9FB0FF-6FD8-4E8E-A54C-B75B0103090D}"/>
              </a:ext>
            </a:extLst>
          </p:cNvPr>
          <p:cNvSpPr>
            <a:spLocks noGrp="1"/>
          </p:cNvSpPr>
          <p:nvPr>
            <p:ph type="title"/>
          </p:nvPr>
        </p:nvSpPr>
        <p:spPr>
          <a:xfrm>
            <a:off x="838200" y="365126"/>
            <a:ext cx="10515600" cy="814318"/>
          </a:xfrm>
        </p:spPr>
        <p:txBody>
          <a:bodyPr/>
          <a:lstStyle/>
          <a:p>
            <a:r>
              <a:rPr lang="en-US"/>
              <a:t>Search?</a:t>
            </a:r>
            <a:endParaRPr lang="en-IN"/>
          </a:p>
        </p:txBody>
      </p:sp>
      <p:sp>
        <p:nvSpPr>
          <p:cNvPr id="3" name="Content Placeholder 2">
            <a:extLst>
              <a:ext uri="{FF2B5EF4-FFF2-40B4-BE49-F238E27FC236}">
                <a16:creationId xmlns="" xmlns:a16="http://schemas.microsoft.com/office/drawing/2014/main" id="{614DB158-83C5-4B6B-B1CF-D1923443384A}"/>
              </a:ext>
            </a:extLst>
          </p:cNvPr>
          <p:cNvSpPr>
            <a:spLocks noGrp="1"/>
          </p:cNvSpPr>
          <p:nvPr>
            <p:ph idx="1"/>
          </p:nvPr>
        </p:nvSpPr>
        <p:spPr>
          <a:xfrm>
            <a:off x="838200" y="1417984"/>
            <a:ext cx="10515600" cy="5074890"/>
          </a:xfrm>
        </p:spPr>
        <p:txBody>
          <a:bodyPr>
            <a:normAutofit/>
          </a:bodyPr>
          <a:lstStyle/>
          <a:p>
            <a:r>
              <a:rPr lang="en-US" sz="2400" b="0" i="0">
                <a:solidFill>
                  <a:srgbClr val="292929"/>
                </a:solidFill>
                <a:effectLst/>
                <a:latin typeface="charter"/>
              </a:rPr>
              <a:t>After Goal formulation and problem formulation, the agent has to look for a sequence of actions that reaches the goal. </a:t>
            </a:r>
          </a:p>
          <a:p>
            <a:r>
              <a:rPr lang="en-US" sz="2400" b="0" i="0">
                <a:solidFill>
                  <a:srgbClr val="FF0000"/>
                </a:solidFill>
                <a:effectLst/>
                <a:latin typeface="charter"/>
              </a:rPr>
              <a:t>This process is called </a:t>
            </a:r>
            <a:r>
              <a:rPr lang="en-US" sz="2400" b="1" i="0">
                <a:solidFill>
                  <a:srgbClr val="FF0000"/>
                </a:solidFill>
                <a:effectLst/>
                <a:latin typeface="charter"/>
              </a:rPr>
              <a:t>Search</a:t>
            </a:r>
            <a:r>
              <a:rPr lang="en-US" sz="2400" b="0" i="0">
                <a:solidFill>
                  <a:srgbClr val="FF0000"/>
                </a:solidFill>
                <a:effectLst/>
                <a:latin typeface="charter"/>
              </a:rPr>
              <a:t>. </a:t>
            </a:r>
          </a:p>
          <a:p>
            <a:r>
              <a:rPr lang="en-US" sz="2400" b="0" i="0">
                <a:solidFill>
                  <a:srgbClr val="292929"/>
                </a:solidFill>
                <a:effectLst/>
                <a:latin typeface="charter"/>
              </a:rPr>
              <a:t>A search algorithm takes a problem as input and returns a sequence of actions as output.</a:t>
            </a:r>
          </a:p>
          <a:p>
            <a:r>
              <a:rPr lang="en-US" sz="2400">
                <a:solidFill>
                  <a:srgbClr val="292929"/>
                </a:solidFill>
                <a:latin typeface="charter"/>
              </a:rPr>
              <a:t>After the search phase, the agent has to carry out the actions that are recommended by the search algorithm.</a:t>
            </a:r>
          </a:p>
          <a:p>
            <a:r>
              <a:rPr lang="en-US" sz="2400">
                <a:solidFill>
                  <a:srgbClr val="292929"/>
                </a:solidFill>
                <a:latin typeface="charter"/>
              </a:rPr>
              <a:t> </a:t>
            </a:r>
            <a:r>
              <a:rPr lang="en-US" sz="2400">
                <a:solidFill>
                  <a:srgbClr val="FF0000"/>
                </a:solidFill>
                <a:latin typeface="charter"/>
              </a:rPr>
              <a:t>This final phase is called execution phase.</a:t>
            </a:r>
          </a:p>
          <a:p>
            <a:pPr marL="0" indent="0">
              <a:buNone/>
            </a:pPr>
            <a:r>
              <a:rPr lang="en-US" sz="3600">
                <a:solidFill>
                  <a:srgbClr val="FF0000"/>
                </a:solidFill>
                <a:latin typeface="charter"/>
              </a:rPr>
              <a:t>                </a:t>
            </a:r>
            <a:r>
              <a:rPr lang="en-IN" sz="2400" b="0" i="0">
                <a:solidFill>
                  <a:srgbClr val="757575"/>
                </a:solidFill>
                <a:effectLst/>
                <a:latin typeface="sohne"/>
              </a:rPr>
              <a:t>Formulate — Search — Execute</a:t>
            </a:r>
          </a:p>
          <a:p>
            <a:pPr marL="0" indent="0" algn="l">
              <a:buNone/>
            </a:pPr>
            <a:r>
              <a:rPr lang="en-US" sz="2400" b="0" i="0">
                <a:solidFill>
                  <a:srgbClr val="292929"/>
                </a:solidFill>
                <a:effectLst/>
                <a:latin typeface="charter"/>
              </a:rPr>
              <a:t>   </a:t>
            </a:r>
          </a:p>
          <a:p>
            <a:pPr marL="0" indent="0" algn="l">
              <a:buNone/>
            </a:pPr>
            <a:r>
              <a:rPr lang="en-US" sz="2400" b="0" i="0">
                <a:solidFill>
                  <a:srgbClr val="292929"/>
                </a:solidFill>
                <a:effectLst/>
                <a:latin typeface="charter"/>
              </a:rPr>
              <a:t>Thus the agent has a formulate, search and execute design to it.</a:t>
            </a:r>
          </a:p>
          <a:p>
            <a:pPr marL="0" indent="0">
              <a:buNone/>
            </a:pPr>
            <a:endParaRPr lang="en-IN" sz="3600">
              <a:solidFill>
                <a:srgbClr val="FF0000"/>
              </a:solidFill>
              <a:latin typeface="charter"/>
            </a:endParaRPr>
          </a:p>
        </p:txBody>
      </p:sp>
    </p:spTree>
    <p:extLst>
      <p:ext uri="{BB962C8B-B14F-4D97-AF65-F5344CB8AC3E}">
        <p14:creationId xmlns="" xmlns:p14="http://schemas.microsoft.com/office/powerpoint/2010/main" val="4058037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682E5F8-1012-4A2F-91F5-497A22F91705}"/>
              </a:ext>
            </a:extLst>
          </p:cNvPr>
          <p:cNvSpPr>
            <a:spLocks noGrp="1"/>
          </p:cNvSpPr>
          <p:nvPr>
            <p:ph type="title"/>
          </p:nvPr>
        </p:nvSpPr>
        <p:spPr>
          <a:xfrm>
            <a:off x="838200" y="365125"/>
            <a:ext cx="10515600" cy="854075"/>
          </a:xfrm>
        </p:spPr>
        <p:txBody>
          <a:bodyPr/>
          <a:lstStyle/>
          <a:p>
            <a:r>
              <a:rPr lang="en-US"/>
              <a:t>Well-defined Problems and Solutions</a:t>
            </a:r>
            <a:endParaRPr lang="en-IN"/>
          </a:p>
        </p:txBody>
      </p:sp>
      <p:sp>
        <p:nvSpPr>
          <p:cNvPr id="3" name="Content Placeholder 2">
            <a:extLst>
              <a:ext uri="{FF2B5EF4-FFF2-40B4-BE49-F238E27FC236}">
                <a16:creationId xmlns="" xmlns:a16="http://schemas.microsoft.com/office/drawing/2014/main" id="{FF032DC2-7E62-477B-B4E6-CA8D9DD42B4F}"/>
              </a:ext>
            </a:extLst>
          </p:cNvPr>
          <p:cNvSpPr>
            <a:spLocks noGrp="1"/>
          </p:cNvSpPr>
          <p:nvPr>
            <p:ph idx="1"/>
          </p:nvPr>
        </p:nvSpPr>
        <p:spPr>
          <a:xfrm>
            <a:off x="838200" y="1616765"/>
            <a:ext cx="10515600" cy="4560198"/>
          </a:xfrm>
        </p:spPr>
        <p:txBody>
          <a:bodyPr/>
          <a:lstStyle/>
          <a:p>
            <a:pPr marL="0" indent="0">
              <a:buNone/>
            </a:pPr>
            <a:r>
              <a:rPr lang="en-US" b="0" i="0">
                <a:solidFill>
                  <a:srgbClr val="292929"/>
                </a:solidFill>
                <a:effectLst/>
                <a:latin typeface="charter"/>
              </a:rPr>
              <a:t>The problem can be defined formally in five components:</a:t>
            </a:r>
          </a:p>
          <a:p>
            <a:pPr marL="0" indent="0">
              <a:buNone/>
            </a:pPr>
            <a:r>
              <a:rPr lang="en-US">
                <a:solidFill>
                  <a:srgbClr val="292929"/>
                </a:solidFill>
                <a:latin typeface="charter"/>
              </a:rPr>
              <a:t>            </a:t>
            </a:r>
          </a:p>
          <a:p>
            <a:pPr lvl="1">
              <a:buFont typeface="+mj-lt"/>
              <a:buAutoNum type="arabicPeriod"/>
            </a:pPr>
            <a:r>
              <a:rPr lang="en-US" sz="3200" b="0" i="0">
                <a:solidFill>
                  <a:srgbClr val="FF0000"/>
                </a:solidFill>
                <a:effectLst/>
                <a:latin typeface="charter"/>
              </a:rPr>
              <a:t>Initial State</a:t>
            </a:r>
          </a:p>
          <a:p>
            <a:pPr lvl="1">
              <a:buFont typeface="+mj-lt"/>
              <a:buAutoNum type="arabicPeriod"/>
            </a:pPr>
            <a:r>
              <a:rPr lang="en-US" sz="3200" b="0" i="0">
                <a:solidFill>
                  <a:srgbClr val="FF0000"/>
                </a:solidFill>
                <a:effectLst/>
                <a:latin typeface="charter"/>
              </a:rPr>
              <a:t>Actions</a:t>
            </a:r>
          </a:p>
          <a:p>
            <a:pPr lvl="1">
              <a:buFont typeface="+mj-lt"/>
              <a:buAutoNum type="arabicPeriod"/>
            </a:pPr>
            <a:r>
              <a:rPr lang="en-US" sz="3200" b="0" i="0">
                <a:solidFill>
                  <a:srgbClr val="FF0000"/>
                </a:solidFill>
                <a:effectLst/>
                <a:latin typeface="charter"/>
              </a:rPr>
              <a:t>Transition Model</a:t>
            </a:r>
          </a:p>
          <a:p>
            <a:pPr lvl="1">
              <a:buFont typeface="+mj-lt"/>
              <a:buAutoNum type="arabicPeriod"/>
            </a:pPr>
            <a:r>
              <a:rPr lang="en-US" sz="3200" b="0" i="0">
                <a:solidFill>
                  <a:srgbClr val="FF0000"/>
                </a:solidFill>
                <a:effectLst/>
                <a:latin typeface="charter"/>
              </a:rPr>
              <a:t>Goal Test</a:t>
            </a:r>
          </a:p>
          <a:p>
            <a:pPr lvl="1">
              <a:buFont typeface="+mj-lt"/>
              <a:buAutoNum type="arabicPeriod"/>
            </a:pPr>
            <a:r>
              <a:rPr lang="en-US" sz="3200" b="0" i="0">
                <a:solidFill>
                  <a:srgbClr val="FF0000"/>
                </a:solidFill>
                <a:effectLst/>
                <a:latin typeface="charter"/>
              </a:rPr>
              <a:t>Path Cost</a:t>
            </a:r>
          </a:p>
          <a:p>
            <a:pPr marL="0" indent="0">
              <a:buNone/>
            </a:pPr>
            <a:endParaRPr lang="en-IN"/>
          </a:p>
        </p:txBody>
      </p:sp>
    </p:spTree>
    <p:extLst>
      <p:ext uri="{BB962C8B-B14F-4D97-AF65-F5344CB8AC3E}">
        <p14:creationId xmlns="" xmlns:p14="http://schemas.microsoft.com/office/powerpoint/2010/main" val="3819549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C4F2EE4-00F3-4401-91D4-DAE6B1FE7D32}"/>
              </a:ext>
            </a:extLst>
          </p:cNvPr>
          <p:cNvPicPr>
            <a:picLocks noChangeAspect="1"/>
          </p:cNvPicPr>
          <p:nvPr/>
        </p:nvPicPr>
        <p:blipFill>
          <a:blip r:embed="rId2"/>
          <a:stretch>
            <a:fillRect/>
          </a:stretch>
        </p:blipFill>
        <p:spPr>
          <a:xfrm>
            <a:off x="918884" y="126609"/>
            <a:ext cx="10236796" cy="6731391"/>
          </a:xfrm>
          <a:prstGeom prst="rect">
            <a:avLst/>
          </a:prstGeom>
        </p:spPr>
      </p:pic>
    </p:spTree>
    <p:extLst>
      <p:ext uri="{BB962C8B-B14F-4D97-AF65-F5344CB8AC3E}">
        <p14:creationId xmlns="" xmlns:p14="http://schemas.microsoft.com/office/powerpoint/2010/main" val="19518509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4C8272B-B699-421B-AE58-803F0439D5E6}"/>
              </a:ext>
            </a:extLst>
          </p:cNvPr>
          <p:cNvSpPr>
            <a:spLocks noGrp="1"/>
          </p:cNvSpPr>
          <p:nvPr>
            <p:ph idx="1"/>
          </p:nvPr>
        </p:nvSpPr>
        <p:spPr>
          <a:xfrm>
            <a:off x="838200" y="516835"/>
            <a:ext cx="10515600" cy="5660128"/>
          </a:xfrm>
        </p:spPr>
        <p:txBody>
          <a:bodyPr>
            <a:normAutofit fontScale="85000" lnSpcReduction="20000"/>
          </a:bodyPr>
          <a:lstStyle/>
          <a:p>
            <a:pPr marL="0" indent="0" algn="l">
              <a:buNone/>
            </a:pPr>
            <a:r>
              <a:rPr lang="en-US" b="1" i="0" dirty="0">
                <a:solidFill>
                  <a:srgbClr val="292929"/>
                </a:solidFill>
                <a:effectLst/>
                <a:latin typeface="sohne"/>
              </a:rPr>
              <a:t>   Initial State</a:t>
            </a:r>
          </a:p>
          <a:p>
            <a:pPr marL="0" indent="0" algn="l">
              <a:buNone/>
            </a:pPr>
            <a:endParaRPr lang="en-US" b="1" i="0" dirty="0">
              <a:solidFill>
                <a:srgbClr val="292929"/>
              </a:solidFill>
              <a:effectLst/>
              <a:latin typeface="sohne"/>
            </a:endParaRPr>
          </a:p>
          <a:p>
            <a:pPr algn="just"/>
            <a:r>
              <a:rPr lang="en-US" sz="3000" b="0" i="0" dirty="0">
                <a:solidFill>
                  <a:srgbClr val="FF0000"/>
                </a:solidFill>
                <a:effectLst/>
                <a:latin typeface="charter"/>
              </a:rPr>
              <a:t>The first component that describes the problem is the</a:t>
            </a:r>
            <a:r>
              <a:rPr lang="en-US" sz="3000" b="1" i="0" dirty="0">
                <a:solidFill>
                  <a:srgbClr val="FF0000"/>
                </a:solidFill>
                <a:effectLst/>
                <a:latin typeface="charter"/>
              </a:rPr>
              <a:t> initial state </a:t>
            </a:r>
            <a:r>
              <a:rPr lang="en-US" sz="3000" b="0" i="0" dirty="0">
                <a:solidFill>
                  <a:srgbClr val="FF0000"/>
                </a:solidFill>
                <a:effectLst/>
                <a:latin typeface="charter"/>
              </a:rPr>
              <a:t>that the agent starts in.</a:t>
            </a:r>
          </a:p>
          <a:p>
            <a:pPr algn="just"/>
            <a:r>
              <a:rPr lang="en-US" sz="3000" b="0" i="0" dirty="0">
                <a:solidFill>
                  <a:srgbClr val="FF0000"/>
                </a:solidFill>
                <a:effectLst/>
                <a:latin typeface="charter"/>
              </a:rPr>
              <a:t> For example, if a taxi agent needs to get to location(B) but the taxi is currently at location(A) then the initial state of the problem would be location(A). In(A)</a:t>
            </a:r>
          </a:p>
          <a:p>
            <a:pPr algn="just"/>
            <a:endParaRPr lang="en-US" b="0" i="0" dirty="0">
              <a:solidFill>
                <a:srgbClr val="FF0000"/>
              </a:solidFill>
              <a:effectLst/>
              <a:latin typeface="charter"/>
            </a:endParaRPr>
          </a:p>
          <a:p>
            <a:pPr marL="0" indent="0" algn="just">
              <a:buNone/>
            </a:pPr>
            <a:r>
              <a:rPr lang="en-IN" b="1" dirty="0">
                <a:solidFill>
                  <a:srgbClr val="292929"/>
                </a:solidFill>
                <a:latin typeface="sohne"/>
              </a:rPr>
              <a:t>Actions</a:t>
            </a:r>
          </a:p>
          <a:p>
            <a:pPr algn="just"/>
            <a:r>
              <a:rPr lang="en-US" sz="3000" dirty="0">
                <a:solidFill>
                  <a:srgbClr val="FF0000"/>
                </a:solidFill>
                <a:latin typeface="charter"/>
              </a:rPr>
              <a:t>A description of the possible actions available to the agent.</a:t>
            </a:r>
          </a:p>
          <a:p>
            <a:pPr algn="just"/>
            <a:r>
              <a:rPr lang="en-US" sz="3000" dirty="0">
                <a:solidFill>
                  <a:srgbClr val="FF0000"/>
                </a:solidFill>
                <a:latin typeface="charter"/>
              </a:rPr>
              <a:t>Given a state s, Actions(s) returns the set of actions that can be executed in s. We say that each of these actions is applicable in s.</a:t>
            </a:r>
          </a:p>
          <a:p>
            <a:pPr algn="just"/>
            <a:r>
              <a:rPr lang="en-US" sz="3000" dirty="0">
                <a:solidFill>
                  <a:srgbClr val="FF0000"/>
                </a:solidFill>
                <a:latin typeface="charter"/>
              </a:rPr>
              <a:t>For Example, from the state In(Aurangabad}, the applicable actions are { Go(</a:t>
            </a:r>
            <a:r>
              <a:rPr lang="en-US" sz="3000" dirty="0" err="1">
                <a:solidFill>
                  <a:srgbClr val="FF0000"/>
                </a:solidFill>
                <a:latin typeface="charter"/>
              </a:rPr>
              <a:t>Ahmednagar</a:t>
            </a:r>
            <a:r>
              <a:rPr lang="en-US" sz="3000" dirty="0">
                <a:solidFill>
                  <a:srgbClr val="FF0000"/>
                </a:solidFill>
                <a:latin typeface="charter"/>
              </a:rPr>
              <a:t>), Go(</a:t>
            </a:r>
            <a:r>
              <a:rPr lang="en-US" sz="3000" dirty="0" err="1">
                <a:solidFill>
                  <a:srgbClr val="FF0000"/>
                </a:solidFill>
                <a:latin typeface="charter"/>
              </a:rPr>
              <a:t>Nashik</a:t>
            </a:r>
            <a:r>
              <a:rPr lang="en-US" sz="3000" dirty="0">
                <a:solidFill>
                  <a:srgbClr val="FF0000"/>
                </a:solidFill>
                <a:latin typeface="charter"/>
              </a:rPr>
              <a:t>), Go(</a:t>
            </a:r>
            <a:r>
              <a:rPr lang="en-US" sz="3000" dirty="0" err="1">
                <a:solidFill>
                  <a:srgbClr val="FF0000"/>
                </a:solidFill>
                <a:latin typeface="charter"/>
              </a:rPr>
              <a:t>Pune</a:t>
            </a:r>
            <a:r>
              <a:rPr lang="en-US" sz="3000" dirty="0">
                <a:solidFill>
                  <a:srgbClr val="FF0000"/>
                </a:solidFill>
                <a:latin typeface="charter"/>
              </a:rPr>
              <a:t>)}</a:t>
            </a:r>
          </a:p>
          <a:p>
            <a:pPr marL="0" indent="0" algn="just">
              <a:buNone/>
            </a:pPr>
            <a:r>
              <a:rPr lang="en-US" sz="3000" dirty="0">
                <a:solidFill>
                  <a:srgbClr val="FF0000"/>
                </a:solidFill>
                <a:latin typeface="charter"/>
              </a:rPr>
              <a:t> </a:t>
            </a:r>
          </a:p>
          <a:p>
            <a:endParaRPr lang="en-IN" dirty="0"/>
          </a:p>
        </p:txBody>
      </p:sp>
    </p:spTree>
    <p:extLst>
      <p:ext uri="{BB962C8B-B14F-4D97-AF65-F5344CB8AC3E}">
        <p14:creationId xmlns="" xmlns:p14="http://schemas.microsoft.com/office/powerpoint/2010/main" val="727689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4C8272B-B699-421B-AE58-803F0439D5E6}"/>
              </a:ext>
            </a:extLst>
          </p:cNvPr>
          <p:cNvSpPr>
            <a:spLocks noGrp="1"/>
          </p:cNvSpPr>
          <p:nvPr>
            <p:ph idx="1"/>
          </p:nvPr>
        </p:nvSpPr>
        <p:spPr>
          <a:xfrm>
            <a:off x="838200" y="516834"/>
            <a:ext cx="10515600" cy="6066846"/>
          </a:xfrm>
        </p:spPr>
        <p:txBody>
          <a:bodyPr>
            <a:normAutofit fontScale="92500"/>
          </a:bodyPr>
          <a:lstStyle/>
          <a:p>
            <a:pPr marL="0" indent="0">
              <a:buNone/>
            </a:pPr>
            <a:r>
              <a:rPr lang="en-US" b="1" i="0" dirty="0">
                <a:solidFill>
                  <a:srgbClr val="292929"/>
                </a:solidFill>
                <a:effectLst/>
                <a:latin typeface="sohne"/>
              </a:rPr>
              <a:t>   </a:t>
            </a:r>
            <a:r>
              <a:rPr lang="en-IN" b="1" i="0" dirty="0">
                <a:solidFill>
                  <a:srgbClr val="292929"/>
                </a:solidFill>
                <a:effectLst/>
                <a:latin typeface="sohne"/>
              </a:rPr>
              <a:t>Transition Model</a:t>
            </a:r>
          </a:p>
          <a:p>
            <a:pPr algn="just"/>
            <a:r>
              <a:rPr lang="en-US" sz="2400" dirty="0">
                <a:latin typeface="charter"/>
              </a:rPr>
              <a:t>A description of what each action does which is called the</a:t>
            </a:r>
            <a:r>
              <a:rPr lang="en-US" sz="2400" dirty="0">
                <a:solidFill>
                  <a:srgbClr val="FF0000"/>
                </a:solidFill>
                <a:latin typeface="charter"/>
              </a:rPr>
              <a:t> </a:t>
            </a:r>
            <a:r>
              <a:rPr lang="en-US" sz="2400" b="1" dirty="0">
                <a:solidFill>
                  <a:srgbClr val="FF0000"/>
                </a:solidFill>
                <a:latin typeface="charter"/>
              </a:rPr>
              <a:t>transition model</a:t>
            </a:r>
            <a:r>
              <a:rPr lang="en-US" sz="2400" dirty="0">
                <a:solidFill>
                  <a:srgbClr val="FF0000"/>
                </a:solidFill>
                <a:latin typeface="charter"/>
              </a:rPr>
              <a:t>.</a:t>
            </a:r>
          </a:p>
          <a:p>
            <a:pPr algn="just"/>
            <a:r>
              <a:rPr lang="en-US" sz="2400" dirty="0">
                <a:latin typeface="charter"/>
              </a:rPr>
              <a:t> It is specified by a function </a:t>
            </a:r>
            <a:r>
              <a:rPr lang="en-US" sz="2400" dirty="0">
                <a:solidFill>
                  <a:srgbClr val="FF0000"/>
                </a:solidFill>
                <a:latin typeface="charter"/>
              </a:rPr>
              <a:t>Result(s , a) </a:t>
            </a:r>
            <a:r>
              <a:rPr lang="en-US" sz="2400" dirty="0">
                <a:latin typeface="charter"/>
              </a:rPr>
              <a:t>that returns the state that results from doing action a in state s.</a:t>
            </a:r>
          </a:p>
          <a:p>
            <a:pPr algn="just"/>
            <a:r>
              <a:rPr lang="en-US" sz="2400" b="0" i="0" dirty="0">
                <a:solidFill>
                  <a:srgbClr val="FF0000"/>
                </a:solidFill>
                <a:effectLst/>
                <a:latin typeface="charter"/>
              </a:rPr>
              <a:t> </a:t>
            </a:r>
            <a:r>
              <a:rPr lang="en-US" sz="2400" b="0" i="0" dirty="0">
                <a:effectLst/>
                <a:latin typeface="charter"/>
              </a:rPr>
              <a:t>The term </a:t>
            </a:r>
            <a:r>
              <a:rPr lang="en-US" sz="2400" b="0" i="0" dirty="0">
                <a:solidFill>
                  <a:srgbClr val="FF0000"/>
                </a:solidFill>
                <a:effectLst/>
                <a:latin typeface="charter"/>
              </a:rPr>
              <a:t>successor </a:t>
            </a:r>
            <a:r>
              <a:rPr lang="en-US" sz="2400" b="0" i="0" dirty="0">
                <a:effectLst/>
                <a:latin typeface="charter"/>
              </a:rPr>
              <a:t>is also used to refer any state reachable from a give state by a single action.</a:t>
            </a:r>
          </a:p>
          <a:p>
            <a:pPr marL="0" indent="0" algn="just">
              <a:buNone/>
            </a:pPr>
            <a:r>
              <a:rPr lang="en-US" sz="2400" b="0" i="0" dirty="0">
                <a:solidFill>
                  <a:srgbClr val="FF0000"/>
                </a:solidFill>
                <a:effectLst/>
                <a:latin typeface="charter"/>
              </a:rPr>
              <a:t>              </a:t>
            </a:r>
            <a:r>
              <a:rPr lang="en-US" sz="2400" b="0" i="0" dirty="0">
                <a:effectLst/>
                <a:latin typeface="charter"/>
              </a:rPr>
              <a:t>For Example : RESULT(In (Aurangabad), Go (</a:t>
            </a:r>
            <a:r>
              <a:rPr lang="en-US" sz="2400" b="0" i="0" dirty="0" err="1">
                <a:effectLst/>
                <a:latin typeface="charter"/>
              </a:rPr>
              <a:t>Pune</a:t>
            </a:r>
            <a:r>
              <a:rPr lang="en-US" sz="2400" b="0" i="0" dirty="0">
                <a:effectLst/>
                <a:latin typeface="charter"/>
              </a:rPr>
              <a:t>)) = In (</a:t>
            </a:r>
            <a:r>
              <a:rPr lang="en-US" sz="2400" b="0" i="0" dirty="0" err="1">
                <a:effectLst/>
                <a:latin typeface="charter"/>
              </a:rPr>
              <a:t>Pune</a:t>
            </a:r>
            <a:r>
              <a:rPr lang="en-US" sz="2400" b="0" i="0" dirty="0">
                <a:effectLst/>
                <a:latin typeface="charter"/>
              </a:rPr>
              <a:t>)</a:t>
            </a:r>
          </a:p>
          <a:p>
            <a:pPr marL="0" indent="0" algn="just">
              <a:buNone/>
            </a:pPr>
            <a:endParaRPr lang="en-US" sz="1600" b="0" i="0" dirty="0">
              <a:solidFill>
                <a:srgbClr val="292929"/>
              </a:solidFill>
              <a:effectLst/>
              <a:latin typeface="charter"/>
            </a:endParaRPr>
          </a:p>
          <a:p>
            <a:pPr algn="just"/>
            <a:r>
              <a:rPr lang="en-US" sz="2400" b="0" i="0" dirty="0">
                <a:solidFill>
                  <a:srgbClr val="292929"/>
                </a:solidFill>
                <a:effectLst/>
                <a:latin typeface="charter"/>
              </a:rPr>
              <a:t>The </a:t>
            </a:r>
            <a:r>
              <a:rPr lang="en-US" sz="2400" b="0" i="0" dirty="0">
                <a:solidFill>
                  <a:srgbClr val="FF0000"/>
                </a:solidFill>
                <a:effectLst/>
                <a:latin typeface="charter"/>
              </a:rPr>
              <a:t>initial state, actions and transition model </a:t>
            </a:r>
            <a:r>
              <a:rPr lang="en-US" sz="2400" b="0" i="0" dirty="0">
                <a:solidFill>
                  <a:srgbClr val="292929"/>
                </a:solidFill>
                <a:effectLst/>
                <a:latin typeface="charter"/>
              </a:rPr>
              <a:t>together define the </a:t>
            </a:r>
            <a:r>
              <a:rPr lang="en-US" sz="2400" b="1" i="0" dirty="0">
                <a:solidFill>
                  <a:srgbClr val="FF0000"/>
                </a:solidFill>
                <a:effectLst/>
                <a:latin typeface="charter"/>
              </a:rPr>
              <a:t>state space</a:t>
            </a:r>
            <a:r>
              <a:rPr lang="en-US" sz="2400" b="0" i="0" dirty="0">
                <a:solidFill>
                  <a:srgbClr val="FF0000"/>
                </a:solidFill>
                <a:effectLst/>
                <a:latin typeface="charter"/>
              </a:rPr>
              <a:t> </a:t>
            </a:r>
            <a:r>
              <a:rPr lang="en-US" sz="2400" b="0" i="0" dirty="0">
                <a:solidFill>
                  <a:srgbClr val="292929"/>
                </a:solidFill>
                <a:effectLst/>
                <a:latin typeface="charter"/>
              </a:rPr>
              <a:t>of a problem.</a:t>
            </a:r>
          </a:p>
          <a:p>
            <a:pPr algn="just"/>
            <a:r>
              <a:rPr lang="en-US" sz="2400" b="0" i="0" dirty="0">
                <a:solidFill>
                  <a:srgbClr val="FF0000"/>
                </a:solidFill>
                <a:effectLst/>
                <a:latin typeface="charter"/>
              </a:rPr>
              <a:t>State Space </a:t>
            </a:r>
            <a:r>
              <a:rPr lang="en-US" sz="2400" b="0" i="0" dirty="0">
                <a:solidFill>
                  <a:srgbClr val="292929"/>
                </a:solidFill>
                <a:effectLst/>
                <a:latin typeface="charter"/>
              </a:rPr>
              <a:t>is a set of all states reachable from the initial state by any sequence of actions</a:t>
            </a:r>
            <a:r>
              <a:rPr lang="en-US" sz="1600" b="0" i="0" dirty="0">
                <a:solidFill>
                  <a:srgbClr val="292929"/>
                </a:solidFill>
                <a:effectLst/>
                <a:latin typeface="charter"/>
              </a:rPr>
              <a:t>.</a:t>
            </a:r>
            <a:r>
              <a:rPr lang="en-US" sz="2400" dirty="0">
                <a:solidFill>
                  <a:srgbClr val="FF0000"/>
                </a:solidFill>
                <a:latin typeface="charter"/>
              </a:rPr>
              <a:t> </a:t>
            </a:r>
          </a:p>
          <a:p>
            <a:r>
              <a:rPr lang="en-US" sz="2400" dirty="0">
                <a:solidFill>
                  <a:srgbClr val="292929"/>
                </a:solidFill>
                <a:latin typeface="charter"/>
              </a:rPr>
              <a:t>The state space forms a</a:t>
            </a:r>
            <a:r>
              <a:rPr lang="en-US" sz="2400" dirty="0">
                <a:solidFill>
                  <a:srgbClr val="FF0000"/>
                </a:solidFill>
                <a:latin typeface="charter"/>
              </a:rPr>
              <a:t> graph </a:t>
            </a:r>
            <a:r>
              <a:rPr lang="en-US" sz="2400" dirty="0">
                <a:solidFill>
                  <a:srgbClr val="292929"/>
                </a:solidFill>
                <a:latin typeface="charter"/>
              </a:rPr>
              <a:t>in which the nodes are states and the links between the nodes are actions.</a:t>
            </a:r>
          </a:p>
          <a:p>
            <a:r>
              <a:rPr lang="en-US" sz="2400" dirty="0">
                <a:solidFill>
                  <a:srgbClr val="292929"/>
                </a:solidFill>
                <a:latin typeface="charter"/>
              </a:rPr>
              <a:t>A </a:t>
            </a:r>
            <a:r>
              <a:rPr lang="en-US" sz="2400" dirty="0">
                <a:solidFill>
                  <a:srgbClr val="FF0000"/>
                </a:solidFill>
                <a:latin typeface="charter"/>
              </a:rPr>
              <a:t>path </a:t>
            </a:r>
            <a:r>
              <a:rPr lang="en-US" sz="2400" dirty="0">
                <a:latin typeface="charter"/>
              </a:rPr>
              <a:t>in the state space is a sequence of states connected by a sequence of actions.</a:t>
            </a:r>
            <a:endParaRPr lang="en-IN" sz="2400" dirty="0">
              <a:latin typeface="charter"/>
            </a:endParaRPr>
          </a:p>
        </p:txBody>
      </p:sp>
    </p:spTree>
    <p:extLst>
      <p:ext uri="{BB962C8B-B14F-4D97-AF65-F5344CB8AC3E}">
        <p14:creationId xmlns="" xmlns:p14="http://schemas.microsoft.com/office/powerpoint/2010/main" val="3147825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4C8272B-B699-421B-AE58-803F0439D5E6}"/>
              </a:ext>
            </a:extLst>
          </p:cNvPr>
          <p:cNvSpPr>
            <a:spLocks noGrp="1"/>
          </p:cNvSpPr>
          <p:nvPr>
            <p:ph idx="1"/>
          </p:nvPr>
        </p:nvSpPr>
        <p:spPr>
          <a:xfrm>
            <a:off x="838200" y="781878"/>
            <a:ext cx="10515600" cy="5379771"/>
          </a:xfrm>
        </p:spPr>
        <p:txBody>
          <a:bodyPr>
            <a:normAutofit/>
          </a:bodyPr>
          <a:lstStyle/>
          <a:p>
            <a:pPr marL="0" indent="0">
              <a:buNone/>
            </a:pPr>
            <a:r>
              <a:rPr lang="en-US" b="1" i="0" dirty="0">
                <a:solidFill>
                  <a:srgbClr val="292929"/>
                </a:solidFill>
                <a:effectLst/>
                <a:latin typeface="sohne"/>
              </a:rPr>
              <a:t>   </a:t>
            </a:r>
            <a:r>
              <a:rPr lang="en-IN" b="1" i="0" dirty="0">
                <a:solidFill>
                  <a:srgbClr val="292929"/>
                </a:solidFill>
                <a:effectLst/>
                <a:latin typeface="sohne"/>
              </a:rPr>
              <a:t>Goal Test</a:t>
            </a:r>
          </a:p>
          <a:p>
            <a:pPr marL="0" indent="0">
              <a:buNone/>
            </a:pPr>
            <a:endParaRPr lang="en-IN" b="1" i="0" dirty="0">
              <a:solidFill>
                <a:srgbClr val="292929"/>
              </a:solidFill>
              <a:effectLst/>
              <a:latin typeface="sohne"/>
            </a:endParaRPr>
          </a:p>
          <a:p>
            <a:r>
              <a:rPr lang="en-US" sz="2400" b="0" i="0" dirty="0">
                <a:solidFill>
                  <a:srgbClr val="292929"/>
                </a:solidFill>
                <a:effectLst/>
                <a:latin typeface="charter"/>
              </a:rPr>
              <a:t>The goal test determines whether a given state is a goal state or not. </a:t>
            </a:r>
          </a:p>
          <a:p>
            <a:r>
              <a:rPr lang="en-US" sz="2400" b="0" i="0" dirty="0">
                <a:solidFill>
                  <a:srgbClr val="292929"/>
                </a:solidFill>
                <a:effectLst/>
                <a:latin typeface="charter"/>
              </a:rPr>
              <a:t>Sometimes there is an </a:t>
            </a:r>
            <a:r>
              <a:rPr lang="en-US" sz="2400" b="0" i="0" dirty="0">
                <a:solidFill>
                  <a:srgbClr val="FF0000"/>
                </a:solidFill>
                <a:effectLst/>
                <a:latin typeface="charter"/>
              </a:rPr>
              <a:t>explicit set of possible goal states </a:t>
            </a:r>
            <a:r>
              <a:rPr lang="en-US" sz="2400" b="0" i="0" dirty="0">
                <a:solidFill>
                  <a:srgbClr val="292929"/>
                </a:solidFill>
                <a:effectLst/>
                <a:latin typeface="charter"/>
              </a:rPr>
              <a:t>and the test simply checks whether the given state is one of them. </a:t>
            </a:r>
          </a:p>
          <a:p>
            <a:r>
              <a:rPr lang="en-US" sz="2400" dirty="0">
                <a:solidFill>
                  <a:srgbClr val="292929"/>
                </a:solidFill>
                <a:latin typeface="charter"/>
              </a:rPr>
              <a:t>The agent’s goal is the singleton set {In (</a:t>
            </a:r>
            <a:r>
              <a:rPr lang="en-US" sz="2400" dirty="0" err="1">
                <a:solidFill>
                  <a:srgbClr val="292929"/>
                </a:solidFill>
                <a:latin typeface="charter"/>
              </a:rPr>
              <a:t>Pune</a:t>
            </a:r>
            <a:r>
              <a:rPr lang="en-US" sz="2400" dirty="0">
                <a:solidFill>
                  <a:srgbClr val="292929"/>
                </a:solidFill>
                <a:latin typeface="charter"/>
              </a:rPr>
              <a:t>)}</a:t>
            </a:r>
            <a:endParaRPr lang="en-US" sz="2400" b="0" i="0" dirty="0">
              <a:solidFill>
                <a:srgbClr val="292929"/>
              </a:solidFill>
              <a:effectLst/>
              <a:latin typeface="charter"/>
            </a:endParaRPr>
          </a:p>
          <a:p>
            <a:r>
              <a:rPr lang="en-US" sz="2400" b="0" i="0" dirty="0">
                <a:solidFill>
                  <a:srgbClr val="292929"/>
                </a:solidFill>
                <a:effectLst/>
                <a:latin typeface="charter"/>
              </a:rPr>
              <a:t>Sometimes the goal is specified by </a:t>
            </a:r>
            <a:r>
              <a:rPr lang="en-US" sz="2400" b="0" i="0" dirty="0">
                <a:solidFill>
                  <a:srgbClr val="FF0000"/>
                </a:solidFill>
                <a:effectLst/>
                <a:latin typeface="charter"/>
              </a:rPr>
              <a:t>an abstract property rather than an explicitly enumerated set of states.</a:t>
            </a:r>
          </a:p>
          <a:p>
            <a:r>
              <a:rPr lang="en-US" sz="2400" dirty="0">
                <a:solidFill>
                  <a:srgbClr val="292929"/>
                </a:solidFill>
                <a:latin typeface="charter"/>
              </a:rPr>
              <a:t>For example, In Chess, the goal is to reach a state called “Checkmate”, where the opponent’s king is under attack and can’t </a:t>
            </a:r>
            <a:r>
              <a:rPr lang="en-US" sz="2400" dirty="0" err="1">
                <a:solidFill>
                  <a:srgbClr val="292929"/>
                </a:solidFill>
                <a:latin typeface="charter"/>
              </a:rPr>
              <a:t>scape</a:t>
            </a:r>
            <a:r>
              <a:rPr lang="en-US" sz="2400" dirty="0">
                <a:solidFill>
                  <a:srgbClr val="292929"/>
                </a:solidFill>
                <a:latin typeface="charter"/>
              </a:rPr>
              <a:t>.</a:t>
            </a:r>
            <a:endParaRPr lang="en-IN" sz="2400" b="1" i="0" dirty="0">
              <a:solidFill>
                <a:srgbClr val="292929"/>
              </a:solidFill>
              <a:effectLst/>
              <a:latin typeface="sohne"/>
            </a:endParaRPr>
          </a:p>
        </p:txBody>
      </p:sp>
    </p:spTree>
    <p:extLst>
      <p:ext uri="{BB962C8B-B14F-4D97-AF65-F5344CB8AC3E}">
        <p14:creationId xmlns="" xmlns:p14="http://schemas.microsoft.com/office/powerpoint/2010/main" val="24678855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4C8272B-B699-421B-AE58-803F0439D5E6}"/>
              </a:ext>
            </a:extLst>
          </p:cNvPr>
          <p:cNvSpPr>
            <a:spLocks noGrp="1"/>
          </p:cNvSpPr>
          <p:nvPr>
            <p:ph idx="1"/>
          </p:nvPr>
        </p:nvSpPr>
        <p:spPr>
          <a:xfrm>
            <a:off x="838200" y="781878"/>
            <a:ext cx="10515600" cy="5618922"/>
          </a:xfrm>
        </p:spPr>
        <p:txBody>
          <a:bodyPr>
            <a:normAutofit/>
          </a:bodyPr>
          <a:lstStyle/>
          <a:p>
            <a:pPr marL="0" indent="0">
              <a:buNone/>
            </a:pPr>
            <a:r>
              <a:rPr lang="en-US" b="1" i="0" dirty="0">
                <a:solidFill>
                  <a:srgbClr val="292929"/>
                </a:solidFill>
                <a:effectLst/>
                <a:latin typeface="sohne"/>
              </a:rPr>
              <a:t>   </a:t>
            </a:r>
            <a:r>
              <a:rPr lang="en-IN" sz="3200" b="1" i="0" dirty="0">
                <a:solidFill>
                  <a:srgbClr val="292929"/>
                </a:solidFill>
                <a:effectLst/>
                <a:latin typeface="sohne"/>
              </a:rPr>
              <a:t>Path Cost:</a:t>
            </a:r>
          </a:p>
          <a:p>
            <a:r>
              <a:rPr lang="en-US" b="1" i="0" dirty="0">
                <a:solidFill>
                  <a:srgbClr val="FF0000"/>
                </a:solidFill>
                <a:effectLst/>
                <a:latin typeface="charter"/>
              </a:rPr>
              <a:t>A path cost</a:t>
            </a:r>
            <a:r>
              <a:rPr lang="en-US" b="0" i="0" dirty="0">
                <a:solidFill>
                  <a:srgbClr val="FF0000"/>
                </a:solidFill>
                <a:effectLst/>
                <a:latin typeface="charter"/>
              </a:rPr>
              <a:t> </a:t>
            </a:r>
            <a:r>
              <a:rPr lang="en-US" b="0" i="0" dirty="0">
                <a:solidFill>
                  <a:srgbClr val="292929"/>
                </a:solidFill>
                <a:effectLst/>
                <a:latin typeface="charter"/>
              </a:rPr>
              <a:t>which is a function that assigns a numeric cost to each path.</a:t>
            </a:r>
          </a:p>
          <a:p>
            <a:r>
              <a:rPr lang="en-US" b="0" i="0" dirty="0">
                <a:solidFill>
                  <a:srgbClr val="FF0000"/>
                </a:solidFill>
                <a:effectLst/>
                <a:latin typeface="charter"/>
              </a:rPr>
              <a:t>The problem solving agent chooses a cost function that reflects its own performance measure.</a:t>
            </a:r>
            <a:endParaRPr lang="en-US" dirty="0">
              <a:solidFill>
                <a:srgbClr val="FF0000"/>
              </a:solidFill>
              <a:latin typeface="charter"/>
            </a:endParaRPr>
          </a:p>
          <a:p>
            <a:r>
              <a:rPr lang="en-US" dirty="0">
                <a:solidFill>
                  <a:srgbClr val="292929"/>
                </a:solidFill>
                <a:latin typeface="charter"/>
              </a:rPr>
              <a:t>For Example, the path cost can be the distance between the two cities.</a:t>
            </a:r>
          </a:p>
          <a:p>
            <a:r>
              <a:rPr lang="en-IN" dirty="0">
                <a:solidFill>
                  <a:srgbClr val="292929"/>
                </a:solidFill>
                <a:latin typeface="charter"/>
              </a:rPr>
              <a:t>The </a:t>
            </a:r>
            <a:r>
              <a:rPr lang="en-IN" dirty="0">
                <a:solidFill>
                  <a:srgbClr val="FF0000"/>
                </a:solidFill>
                <a:latin typeface="charter"/>
              </a:rPr>
              <a:t>cost of a path </a:t>
            </a:r>
            <a:r>
              <a:rPr lang="en-IN" dirty="0">
                <a:solidFill>
                  <a:srgbClr val="292929"/>
                </a:solidFill>
                <a:latin typeface="charter"/>
              </a:rPr>
              <a:t>can be sum of the costs of the individual actions along the path.</a:t>
            </a:r>
          </a:p>
          <a:p>
            <a:r>
              <a:rPr lang="en-IN" dirty="0">
                <a:solidFill>
                  <a:srgbClr val="292929"/>
                </a:solidFill>
                <a:latin typeface="charter"/>
              </a:rPr>
              <a:t>The </a:t>
            </a:r>
            <a:r>
              <a:rPr lang="en-IN" dirty="0">
                <a:solidFill>
                  <a:srgbClr val="FF0000"/>
                </a:solidFill>
                <a:latin typeface="charter"/>
              </a:rPr>
              <a:t>Step cost </a:t>
            </a:r>
            <a:r>
              <a:rPr lang="en-IN" dirty="0">
                <a:solidFill>
                  <a:srgbClr val="292929"/>
                </a:solidFill>
                <a:latin typeface="charter"/>
              </a:rPr>
              <a:t>of taking action a in state s to reach to state s’ is denoted by c(s, a, s’)</a:t>
            </a:r>
          </a:p>
        </p:txBody>
      </p:sp>
    </p:spTree>
    <p:extLst>
      <p:ext uri="{BB962C8B-B14F-4D97-AF65-F5344CB8AC3E}">
        <p14:creationId xmlns="" xmlns:p14="http://schemas.microsoft.com/office/powerpoint/2010/main" val="1979426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4C8272B-B699-421B-AE58-803F0439D5E6}"/>
              </a:ext>
            </a:extLst>
          </p:cNvPr>
          <p:cNvSpPr>
            <a:spLocks noGrp="1"/>
          </p:cNvSpPr>
          <p:nvPr>
            <p:ph idx="1"/>
          </p:nvPr>
        </p:nvSpPr>
        <p:spPr>
          <a:xfrm>
            <a:off x="838200" y="781878"/>
            <a:ext cx="10515600" cy="5618922"/>
          </a:xfrm>
        </p:spPr>
        <p:txBody>
          <a:bodyPr>
            <a:normAutofit/>
          </a:bodyPr>
          <a:lstStyle/>
          <a:p>
            <a:pPr marL="0" indent="0">
              <a:buNone/>
            </a:pPr>
            <a:r>
              <a:rPr lang="en-US" b="1" i="0">
                <a:solidFill>
                  <a:srgbClr val="292929"/>
                </a:solidFill>
                <a:effectLst/>
                <a:latin typeface="sohne"/>
              </a:rPr>
              <a:t>   </a:t>
            </a:r>
            <a:r>
              <a:rPr lang="en-IN" b="1" i="0">
                <a:solidFill>
                  <a:srgbClr val="292929"/>
                </a:solidFill>
                <a:effectLst/>
                <a:latin typeface="sohne"/>
              </a:rPr>
              <a:t>Solution:</a:t>
            </a:r>
          </a:p>
          <a:p>
            <a:endParaRPr lang="en-IN" b="1" i="0">
              <a:solidFill>
                <a:srgbClr val="292929"/>
              </a:solidFill>
              <a:effectLst/>
              <a:latin typeface="sohne"/>
            </a:endParaRPr>
          </a:p>
          <a:p>
            <a:r>
              <a:rPr lang="en-US" b="0" i="0">
                <a:solidFill>
                  <a:srgbClr val="292929"/>
                </a:solidFill>
                <a:effectLst/>
                <a:latin typeface="charter"/>
              </a:rPr>
              <a:t>The </a:t>
            </a:r>
            <a:r>
              <a:rPr lang="en-US" b="1" i="0">
                <a:solidFill>
                  <a:srgbClr val="FF0000"/>
                </a:solidFill>
                <a:effectLst/>
                <a:latin typeface="charter"/>
              </a:rPr>
              <a:t>solution</a:t>
            </a:r>
            <a:r>
              <a:rPr lang="en-US" b="0" i="0">
                <a:solidFill>
                  <a:srgbClr val="FF0000"/>
                </a:solidFill>
                <a:effectLst/>
                <a:latin typeface="charter"/>
              </a:rPr>
              <a:t> </a:t>
            </a:r>
            <a:r>
              <a:rPr lang="en-US" b="0" i="0">
                <a:solidFill>
                  <a:srgbClr val="292929"/>
                </a:solidFill>
                <a:effectLst/>
                <a:latin typeface="charter"/>
              </a:rPr>
              <a:t>to the problem is an action sequence that leads from initial state to goal state.</a:t>
            </a:r>
          </a:p>
          <a:p>
            <a:r>
              <a:rPr lang="en-US">
                <a:solidFill>
                  <a:srgbClr val="292929"/>
                </a:solidFill>
                <a:latin typeface="charter"/>
              </a:rPr>
              <a:t>T</a:t>
            </a:r>
            <a:r>
              <a:rPr lang="en-US" b="0" i="0">
                <a:solidFill>
                  <a:srgbClr val="292929"/>
                </a:solidFill>
                <a:effectLst/>
                <a:latin typeface="charter"/>
              </a:rPr>
              <a:t>he solution quality is measured by the path cost function.</a:t>
            </a:r>
          </a:p>
          <a:p>
            <a:r>
              <a:rPr lang="en-US" b="0" i="0">
                <a:solidFill>
                  <a:srgbClr val="292929"/>
                </a:solidFill>
                <a:effectLst/>
                <a:latin typeface="charter"/>
              </a:rPr>
              <a:t> An </a:t>
            </a:r>
            <a:r>
              <a:rPr lang="en-US" b="0" i="0">
                <a:solidFill>
                  <a:srgbClr val="FF0000"/>
                </a:solidFill>
                <a:effectLst/>
                <a:latin typeface="charter"/>
              </a:rPr>
              <a:t>optimal solution </a:t>
            </a:r>
            <a:r>
              <a:rPr lang="en-US" b="0" i="0">
                <a:solidFill>
                  <a:srgbClr val="292929"/>
                </a:solidFill>
                <a:effectLst/>
                <a:latin typeface="charter"/>
              </a:rPr>
              <a:t>has the </a:t>
            </a:r>
            <a:r>
              <a:rPr lang="en-US" b="0" i="0">
                <a:solidFill>
                  <a:srgbClr val="FF0000"/>
                </a:solidFill>
                <a:effectLst/>
                <a:latin typeface="charter"/>
              </a:rPr>
              <a:t>lowest path cost </a:t>
            </a:r>
            <a:r>
              <a:rPr lang="en-US" b="0" i="0">
                <a:solidFill>
                  <a:srgbClr val="292929"/>
                </a:solidFill>
                <a:effectLst/>
                <a:latin typeface="charter"/>
              </a:rPr>
              <a:t>among all the solutions.</a:t>
            </a:r>
            <a:endParaRPr lang="en-IN" b="1" i="0">
              <a:solidFill>
                <a:srgbClr val="292929"/>
              </a:solidFill>
              <a:effectLst/>
              <a:latin typeface="sohne"/>
            </a:endParaRPr>
          </a:p>
        </p:txBody>
      </p:sp>
    </p:spTree>
    <p:extLst>
      <p:ext uri="{BB962C8B-B14F-4D97-AF65-F5344CB8AC3E}">
        <p14:creationId xmlns="" xmlns:p14="http://schemas.microsoft.com/office/powerpoint/2010/main" val="642835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3E15222-AB32-904B-82BA-1260B9F6F2F2}"/>
              </a:ext>
            </a:extLst>
          </p:cNvPr>
          <p:cNvPicPr>
            <a:picLocks noChangeAspect="1"/>
          </p:cNvPicPr>
          <p:nvPr/>
        </p:nvPicPr>
        <p:blipFill>
          <a:blip r:embed="rId2"/>
          <a:stretch>
            <a:fillRect/>
          </a:stretch>
        </p:blipFill>
        <p:spPr>
          <a:xfrm>
            <a:off x="305785" y="504553"/>
            <a:ext cx="11271926" cy="5952517"/>
          </a:xfrm>
          <a:prstGeom prst="rect">
            <a:avLst/>
          </a:prstGeom>
        </p:spPr>
      </p:pic>
    </p:spTree>
    <p:extLst>
      <p:ext uri="{BB962C8B-B14F-4D97-AF65-F5344CB8AC3E}">
        <p14:creationId xmlns="" xmlns:p14="http://schemas.microsoft.com/office/powerpoint/2010/main" val="23229040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4C8272B-B699-421B-AE58-803F0439D5E6}"/>
              </a:ext>
            </a:extLst>
          </p:cNvPr>
          <p:cNvSpPr>
            <a:spLocks noGrp="1"/>
          </p:cNvSpPr>
          <p:nvPr>
            <p:ph idx="1"/>
          </p:nvPr>
        </p:nvSpPr>
        <p:spPr>
          <a:xfrm>
            <a:off x="838200" y="781878"/>
            <a:ext cx="10515600" cy="5618922"/>
          </a:xfrm>
        </p:spPr>
        <p:txBody>
          <a:bodyPr>
            <a:normAutofit/>
          </a:bodyPr>
          <a:lstStyle/>
          <a:p>
            <a:pPr marL="0" indent="0">
              <a:buNone/>
            </a:pPr>
            <a:r>
              <a:rPr lang="en-US" b="1" i="0">
                <a:solidFill>
                  <a:srgbClr val="292929"/>
                </a:solidFill>
                <a:effectLst/>
                <a:latin typeface="sohne"/>
              </a:rPr>
              <a:t>   </a:t>
            </a:r>
            <a:r>
              <a:rPr lang="en-IN" b="1" i="0">
                <a:solidFill>
                  <a:srgbClr val="292929"/>
                </a:solidFill>
                <a:effectLst/>
                <a:latin typeface="sohne"/>
              </a:rPr>
              <a:t>Formulating Problem:</a:t>
            </a:r>
          </a:p>
          <a:p>
            <a:pPr marL="0" indent="0">
              <a:buNone/>
            </a:pPr>
            <a:endParaRPr lang="en-IN" b="1" i="0">
              <a:solidFill>
                <a:srgbClr val="292929"/>
              </a:solidFill>
              <a:effectLst/>
              <a:latin typeface="sohne"/>
            </a:endParaRPr>
          </a:p>
          <a:p>
            <a:r>
              <a:rPr lang="en-IN" i="0">
                <a:solidFill>
                  <a:srgbClr val="292929"/>
                </a:solidFill>
                <a:effectLst/>
                <a:latin typeface="sohne"/>
              </a:rPr>
              <a:t>Formulation of a problem is like a model – an abstract mathematical Description.</a:t>
            </a:r>
          </a:p>
          <a:p>
            <a:r>
              <a:rPr lang="en-IN">
                <a:solidFill>
                  <a:srgbClr val="292929"/>
                </a:solidFill>
                <a:latin typeface="sohne"/>
              </a:rPr>
              <a:t>Abstract State : In(Pune)</a:t>
            </a:r>
          </a:p>
          <a:p>
            <a:r>
              <a:rPr lang="en-IN">
                <a:solidFill>
                  <a:srgbClr val="292929"/>
                </a:solidFill>
                <a:latin typeface="sohne"/>
              </a:rPr>
              <a:t>Abstract Action: Driving</a:t>
            </a:r>
          </a:p>
          <a:p>
            <a:endParaRPr lang="en-IN" sz="2400" i="0">
              <a:solidFill>
                <a:srgbClr val="292929"/>
              </a:solidFill>
              <a:effectLst/>
              <a:latin typeface="sohne"/>
            </a:endParaRPr>
          </a:p>
        </p:txBody>
      </p:sp>
    </p:spTree>
    <p:extLst>
      <p:ext uri="{BB962C8B-B14F-4D97-AF65-F5344CB8AC3E}">
        <p14:creationId xmlns="" xmlns:p14="http://schemas.microsoft.com/office/powerpoint/2010/main" val="3452421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956342D-67A4-45AB-A139-2885B41C27B1}"/>
              </a:ext>
            </a:extLst>
          </p:cNvPr>
          <p:cNvSpPr>
            <a:spLocks noGrp="1"/>
          </p:cNvSpPr>
          <p:nvPr>
            <p:ph type="title"/>
          </p:nvPr>
        </p:nvSpPr>
        <p:spPr>
          <a:xfrm>
            <a:off x="838200" y="365126"/>
            <a:ext cx="10515600" cy="774358"/>
          </a:xfrm>
        </p:spPr>
        <p:txBody>
          <a:bodyPr>
            <a:normAutofit/>
          </a:bodyPr>
          <a:lstStyle/>
          <a:p>
            <a:r>
              <a:rPr lang="en-IN" sz="3600" b="1" i="0">
                <a:solidFill>
                  <a:srgbClr val="292929"/>
                </a:solidFill>
                <a:effectLst/>
                <a:latin typeface="sohne"/>
              </a:rPr>
              <a:t>An Example Problem Formulation</a:t>
            </a:r>
            <a:endParaRPr lang="en-IN" sz="3600"/>
          </a:p>
        </p:txBody>
      </p:sp>
      <p:sp>
        <p:nvSpPr>
          <p:cNvPr id="3" name="Content Placeholder 2">
            <a:extLst>
              <a:ext uri="{FF2B5EF4-FFF2-40B4-BE49-F238E27FC236}">
                <a16:creationId xmlns="" xmlns:a16="http://schemas.microsoft.com/office/drawing/2014/main" id="{6E75F4FC-09C2-4F26-A3D1-7AB71EAD332D}"/>
              </a:ext>
            </a:extLst>
          </p:cNvPr>
          <p:cNvSpPr>
            <a:spLocks noGrp="1"/>
          </p:cNvSpPr>
          <p:nvPr>
            <p:ph idx="1"/>
          </p:nvPr>
        </p:nvSpPr>
        <p:spPr>
          <a:xfrm>
            <a:off x="838199" y="1139484"/>
            <a:ext cx="10515600" cy="4826465"/>
          </a:xfrm>
        </p:spPr>
        <p:txBody>
          <a:bodyPr/>
          <a:lstStyle/>
          <a:p>
            <a:pPr algn="l"/>
            <a:r>
              <a:rPr lang="en-US" sz="2400" b="0" i="0" dirty="0">
                <a:solidFill>
                  <a:srgbClr val="292929"/>
                </a:solidFill>
                <a:effectLst/>
                <a:latin typeface="charter"/>
              </a:rPr>
              <a:t>Let us take the example of vacuum world that was introduced in the starting of this series, There is a vacuum cleaner agent and it can move left or right and its jump is to suck up the dirt from the floor</a:t>
            </a:r>
            <a:r>
              <a:rPr lang="en-US" b="0" i="0" dirty="0">
                <a:solidFill>
                  <a:srgbClr val="292929"/>
                </a:solidFill>
                <a:effectLst/>
                <a:latin typeface="charter"/>
              </a:rPr>
              <a:t>.</a:t>
            </a:r>
          </a:p>
          <a:p>
            <a:r>
              <a:rPr lang="en-US" dirty="0">
                <a:effectLst/>
              </a:rPr>
              <a:t/>
            </a:r>
            <a:br>
              <a:rPr lang="en-US" dirty="0">
                <a:effectLst/>
              </a:rPr>
            </a:br>
            <a:endParaRPr lang="en-IN" dirty="0"/>
          </a:p>
        </p:txBody>
      </p:sp>
      <p:pic>
        <p:nvPicPr>
          <p:cNvPr id="2050" name="Picture 2">
            <a:extLst>
              <a:ext uri="{FF2B5EF4-FFF2-40B4-BE49-F238E27FC236}">
                <a16:creationId xmlns="" xmlns:a16="http://schemas.microsoft.com/office/drawing/2014/main" id="{35F85D94-A8DB-45FD-A878-6C9B7D3878D5}"/>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112425" y="2397124"/>
            <a:ext cx="7629525" cy="4095750"/>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Box 5">
            <a:extLst>
              <a:ext uri="{FF2B5EF4-FFF2-40B4-BE49-F238E27FC236}">
                <a16:creationId xmlns="" xmlns:a16="http://schemas.microsoft.com/office/drawing/2014/main" id="{4978196F-A3B5-4D4E-A280-E95FF18948EF}"/>
              </a:ext>
            </a:extLst>
          </p:cNvPr>
          <p:cNvSpPr txBox="1"/>
          <p:nvPr/>
        </p:nvSpPr>
        <p:spPr>
          <a:xfrm>
            <a:off x="10079575" y="3105834"/>
            <a:ext cx="1725711" cy="646331"/>
          </a:xfrm>
          <a:prstGeom prst="rect">
            <a:avLst/>
          </a:prstGeom>
          <a:noFill/>
        </p:spPr>
        <p:txBody>
          <a:bodyPr wrap="square">
            <a:spAutoFit/>
          </a:bodyPr>
          <a:lstStyle/>
          <a:p>
            <a:r>
              <a:rPr lang="en-US" b="0" i="0" dirty="0">
                <a:solidFill>
                  <a:srgbClr val="FF0000"/>
                </a:solidFill>
                <a:effectLst/>
                <a:latin typeface="sohne"/>
              </a:rPr>
              <a:t>State space for vacuum world</a:t>
            </a:r>
            <a:r>
              <a:rPr lang="en-US" b="0" i="0" dirty="0">
                <a:effectLst/>
                <a:latin typeface="sohne"/>
              </a:rPr>
              <a:t>.</a:t>
            </a:r>
            <a:endParaRPr lang="en-IN" dirty="0"/>
          </a:p>
        </p:txBody>
      </p:sp>
    </p:spTree>
    <p:extLst>
      <p:ext uri="{BB962C8B-B14F-4D97-AF65-F5344CB8AC3E}">
        <p14:creationId xmlns="" xmlns:p14="http://schemas.microsoft.com/office/powerpoint/2010/main" val="29286799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CDDFF53-BBD3-4BFA-9ED2-610519F17226}"/>
              </a:ext>
            </a:extLst>
          </p:cNvPr>
          <p:cNvSpPr>
            <a:spLocks noGrp="1"/>
          </p:cNvSpPr>
          <p:nvPr>
            <p:ph type="title"/>
          </p:nvPr>
        </p:nvSpPr>
        <p:spPr>
          <a:xfrm>
            <a:off x="838200" y="365126"/>
            <a:ext cx="10515600" cy="774358"/>
          </a:xfrm>
        </p:spPr>
        <p:txBody>
          <a:bodyPr/>
          <a:lstStyle/>
          <a:p>
            <a:r>
              <a:rPr lang="en-US"/>
              <a:t>Vacuum Cleaner Problem</a:t>
            </a:r>
            <a:endParaRPr lang="en-IN"/>
          </a:p>
        </p:txBody>
      </p:sp>
      <p:sp>
        <p:nvSpPr>
          <p:cNvPr id="3" name="Content Placeholder 2">
            <a:extLst>
              <a:ext uri="{FF2B5EF4-FFF2-40B4-BE49-F238E27FC236}">
                <a16:creationId xmlns="" xmlns:a16="http://schemas.microsoft.com/office/drawing/2014/main" id="{33088051-9117-4032-B4FF-FD0D51E70468}"/>
              </a:ext>
            </a:extLst>
          </p:cNvPr>
          <p:cNvSpPr>
            <a:spLocks noGrp="1"/>
          </p:cNvSpPr>
          <p:nvPr>
            <p:ph idx="1"/>
          </p:nvPr>
        </p:nvSpPr>
        <p:spPr>
          <a:xfrm>
            <a:off x="838200" y="1350498"/>
            <a:ext cx="10515600" cy="4826465"/>
          </a:xfrm>
        </p:spPr>
        <p:txBody>
          <a:bodyPr>
            <a:normAutofit/>
          </a:bodyPr>
          <a:lstStyle/>
          <a:p>
            <a:pPr marL="0" indent="0">
              <a:buNone/>
            </a:pPr>
            <a:r>
              <a:rPr lang="en-US" sz="2400" b="0" i="0">
                <a:solidFill>
                  <a:srgbClr val="292929"/>
                </a:solidFill>
                <a:effectLst/>
                <a:latin typeface="charter"/>
              </a:rPr>
              <a:t>The problem for vacuum world can be formulated as follows:</a:t>
            </a:r>
          </a:p>
          <a:p>
            <a:pPr algn="just"/>
            <a:r>
              <a:rPr lang="en-US" sz="2400" b="1" i="0">
                <a:solidFill>
                  <a:srgbClr val="292929"/>
                </a:solidFill>
                <a:effectLst/>
                <a:latin typeface="charter"/>
              </a:rPr>
              <a:t>States: </a:t>
            </a:r>
            <a:r>
              <a:rPr lang="en-US" sz="2400" b="0" i="0">
                <a:solidFill>
                  <a:srgbClr val="292929"/>
                </a:solidFill>
                <a:effectLst/>
                <a:latin typeface="charter"/>
              </a:rPr>
              <a:t>The state is determined by both the agent location and the dirt location. The agent is in one of two locations, each of which might or might not contain dirt. Therefore, there are 2 x 2</a:t>
            </a:r>
            <a:r>
              <a:rPr lang="en-US" sz="2400" b="1" i="0">
                <a:solidFill>
                  <a:srgbClr val="292929"/>
                </a:solidFill>
                <a:effectLst/>
                <a:latin typeface="charter"/>
              </a:rPr>
              <a:t>² = 8 </a:t>
            </a:r>
            <a:r>
              <a:rPr lang="en-US" sz="2400" b="0" i="0">
                <a:solidFill>
                  <a:srgbClr val="292929"/>
                </a:solidFill>
                <a:effectLst/>
                <a:latin typeface="charter"/>
              </a:rPr>
              <a:t>possible world states.</a:t>
            </a:r>
          </a:p>
          <a:p>
            <a:pPr algn="just"/>
            <a:r>
              <a:rPr lang="en-US" sz="2400" b="0" i="0">
                <a:solidFill>
                  <a:srgbClr val="292929"/>
                </a:solidFill>
                <a:effectLst/>
                <a:latin typeface="charter"/>
              </a:rPr>
              <a:t>A larger environment would have n x 2 to the power of n states.</a:t>
            </a:r>
            <a:endParaRPr lang="en-US" sz="2400">
              <a:solidFill>
                <a:srgbClr val="292929"/>
              </a:solidFill>
              <a:latin typeface="charter"/>
            </a:endParaRPr>
          </a:p>
          <a:p>
            <a:pPr algn="just"/>
            <a:r>
              <a:rPr lang="en-US" sz="2400" b="1" i="0">
                <a:solidFill>
                  <a:srgbClr val="292929"/>
                </a:solidFill>
                <a:effectLst/>
                <a:latin typeface="charter"/>
              </a:rPr>
              <a:t>Initial State: </a:t>
            </a:r>
            <a:r>
              <a:rPr lang="en-US" sz="2400" b="0" i="0">
                <a:solidFill>
                  <a:srgbClr val="292929"/>
                </a:solidFill>
                <a:effectLst/>
                <a:latin typeface="charter"/>
              </a:rPr>
              <a:t>Any state can be assigned as the initial state in this case.</a:t>
            </a:r>
          </a:p>
          <a:p>
            <a:pPr algn="just"/>
            <a:r>
              <a:rPr lang="en-US" sz="2400" b="1" i="0">
                <a:solidFill>
                  <a:srgbClr val="292929"/>
                </a:solidFill>
                <a:effectLst/>
                <a:latin typeface="charter"/>
              </a:rPr>
              <a:t>Action: </a:t>
            </a:r>
            <a:r>
              <a:rPr lang="en-US" sz="2400" b="0" i="0">
                <a:solidFill>
                  <a:srgbClr val="292929"/>
                </a:solidFill>
                <a:effectLst/>
                <a:latin typeface="charter"/>
              </a:rPr>
              <a:t>In this environment there are three actions, </a:t>
            </a:r>
            <a:r>
              <a:rPr lang="en-US" sz="2400" b="0" i="1">
                <a:solidFill>
                  <a:srgbClr val="292929"/>
                </a:solidFill>
                <a:effectLst/>
                <a:latin typeface="charter"/>
              </a:rPr>
              <a:t>Move Left , Move Right , Suck up the dirt.</a:t>
            </a:r>
            <a:endParaRPr lang="en-US" sz="2400">
              <a:solidFill>
                <a:srgbClr val="292929"/>
              </a:solidFill>
              <a:latin typeface="charter"/>
            </a:endParaRPr>
          </a:p>
          <a:p>
            <a:pPr algn="just"/>
            <a:r>
              <a:rPr lang="en-US" sz="2400" b="1" i="0">
                <a:solidFill>
                  <a:srgbClr val="292929"/>
                </a:solidFill>
                <a:effectLst/>
                <a:latin typeface="charter"/>
              </a:rPr>
              <a:t>Transition Model: </a:t>
            </a:r>
            <a:r>
              <a:rPr lang="en-US" sz="2400" b="0" i="0">
                <a:solidFill>
                  <a:srgbClr val="292929"/>
                </a:solidFill>
                <a:effectLst/>
                <a:latin typeface="charter"/>
              </a:rPr>
              <a:t>All the actions have expected effects, except for when the agent is in leftmost square and the action is </a:t>
            </a:r>
            <a:r>
              <a:rPr lang="en-US" sz="2400" b="0" i="1">
                <a:solidFill>
                  <a:srgbClr val="292929"/>
                </a:solidFill>
                <a:effectLst/>
                <a:latin typeface="charter"/>
              </a:rPr>
              <a:t>Left</a:t>
            </a:r>
            <a:r>
              <a:rPr lang="en-US" sz="2400" b="0" i="0">
                <a:solidFill>
                  <a:srgbClr val="292929"/>
                </a:solidFill>
                <a:effectLst/>
                <a:latin typeface="charter"/>
              </a:rPr>
              <a:t>, when the agent is in rightmost square and the action is </a:t>
            </a:r>
            <a:r>
              <a:rPr lang="en-US" sz="2400" b="0" i="1">
                <a:solidFill>
                  <a:srgbClr val="292929"/>
                </a:solidFill>
                <a:effectLst/>
                <a:latin typeface="charter"/>
              </a:rPr>
              <a:t>Right </a:t>
            </a:r>
            <a:r>
              <a:rPr lang="en-US" sz="2400" b="0" i="0">
                <a:solidFill>
                  <a:srgbClr val="292929"/>
                </a:solidFill>
                <a:effectLst/>
                <a:latin typeface="charter"/>
              </a:rPr>
              <a:t>and the square is clean when the action is to </a:t>
            </a:r>
            <a:r>
              <a:rPr lang="en-US" sz="2400" b="0" i="1">
                <a:solidFill>
                  <a:srgbClr val="292929"/>
                </a:solidFill>
                <a:effectLst/>
                <a:latin typeface="charter"/>
              </a:rPr>
              <a:t>Suck.</a:t>
            </a:r>
            <a:endParaRPr lang="en-IN" sz="3600"/>
          </a:p>
        </p:txBody>
      </p:sp>
    </p:spTree>
    <p:extLst>
      <p:ext uri="{BB962C8B-B14F-4D97-AF65-F5344CB8AC3E}">
        <p14:creationId xmlns="" xmlns:p14="http://schemas.microsoft.com/office/powerpoint/2010/main" val="4531916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CDDFF53-BBD3-4BFA-9ED2-610519F17226}"/>
              </a:ext>
            </a:extLst>
          </p:cNvPr>
          <p:cNvSpPr>
            <a:spLocks noGrp="1"/>
          </p:cNvSpPr>
          <p:nvPr>
            <p:ph type="title"/>
          </p:nvPr>
        </p:nvSpPr>
        <p:spPr>
          <a:xfrm>
            <a:off x="838200" y="365126"/>
            <a:ext cx="10515600" cy="774358"/>
          </a:xfrm>
        </p:spPr>
        <p:txBody>
          <a:bodyPr/>
          <a:lstStyle/>
          <a:p>
            <a:r>
              <a:rPr lang="en-US"/>
              <a:t>Vacuum Cleaner Problem</a:t>
            </a:r>
            <a:endParaRPr lang="en-IN"/>
          </a:p>
        </p:txBody>
      </p:sp>
      <p:sp>
        <p:nvSpPr>
          <p:cNvPr id="3" name="Content Placeholder 2">
            <a:extLst>
              <a:ext uri="{FF2B5EF4-FFF2-40B4-BE49-F238E27FC236}">
                <a16:creationId xmlns="" xmlns:a16="http://schemas.microsoft.com/office/drawing/2014/main" id="{33088051-9117-4032-B4FF-FD0D51E70468}"/>
              </a:ext>
            </a:extLst>
          </p:cNvPr>
          <p:cNvSpPr>
            <a:spLocks noGrp="1"/>
          </p:cNvSpPr>
          <p:nvPr>
            <p:ph idx="1"/>
          </p:nvPr>
        </p:nvSpPr>
        <p:spPr>
          <a:xfrm>
            <a:off x="838200" y="1350498"/>
            <a:ext cx="10515600" cy="4826465"/>
          </a:xfrm>
        </p:spPr>
        <p:txBody>
          <a:bodyPr>
            <a:normAutofit/>
          </a:bodyPr>
          <a:lstStyle/>
          <a:p>
            <a:pPr marL="0" indent="0">
              <a:buNone/>
            </a:pPr>
            <a:r>
              <a:rPr lang="en-US" sz="2400" b="0" i="0">
                <a:solidFill>
                  <a:srgbClr val="292929"/>
                </a:solidFill>
                <a:effectLst/>
                <a:latin typeface="charter"/>
              </a:rPr>
              <a:t>The problem for vacuum world can be formulated as follows:</a:t>
            </a:r>
          </a:p>
          <a:p>
            <a:pPr marL="0" indent="0">
              <a:buNone/>
            </a:pPr>
            <a:endParaRPr lang="en-US" sz="2400" b="0" i="0">
              <a:solidFill>
                <a:srgbClr val="292929"/>
              </a:solidFill>
              <a:effectLst/>
              <a:latin typeface="charter"/>
            </a:endParaRPr>
          </a:p>
          <a:p>
            <a:pPr algn="l"/>
            <a:r>
              <a:rPr lang="en-US" sz="2400" b="1" i="0">
                <a:solidFill>
                  <a:srgbClr val="292929"/>
                </a:solidFill>
                <a:effectLst/>
                <a:latin typeface="charter"/>
              </a:rPr>
              <a:t>Goal Test: </a:t>
            </a:r>
            <a:r>
              <a:rPr lang="en-US" sz="2400" b="0" i="0">
                <a:solidFill>
                  <a:srgbClr val="292929"/>
                </a:solidFill>
                <a:effectLst/>
                <a:latin typeface="charter"/>
              </a:rPr>
              <a:t>Goal test checks whether all the squares are clean.</a:t>
            </a:r>
          </a:p>
          <a:p>
            <a:pPr algn="l"/>
            <a:r>
              <a:rPr lang="en-US" sz="2400" b="1" i="0">
                <a:solidFill>
                  <a:srgbClr val="292929"/>
                </a:solidFill>
                <a:effectLst/>
                <a:latin typeface="charter"/>
              </a:rPr>
              <a:t>Path Cost: </a:t>
            </a:r>
            <a:r>
              <a:rPr lang="en-US" sz="2400" b="0" i="0">
                <a:solidFill>
                  <a:srgbClr val="292929"/>
                </a:solidFill>
                <a:effectLst/>
                <a:latin typeface="charter"/>
              </a:rPr>
              <a:t>Each step costs 1, so the path cost is the number of steps in the path.</a:t>
            </a:r>
          </a:p>
          <a:p>
            <a:pPr algn="just"/>
            <a:r>
              <a:rPr lang="en-US" sz="2400" b="0" i="1">
                <a:solidFill>
                  <a:srgbClr val="292929"/>
                </a:solidFill>
                <a:effectLst/>
                <a:latin typeface="charter"/>
              </a:rPr>
              <a:t>.</a:t>
            </a:r>
            <a:endParaRPr lang="en-IN" sz="3600"/>
          </a:p>
        </p:txBody>
      </p:sp>
    </p:spTree>
    <p:extLst>
      <p:ext uri="{BB962C8B-B14F-4D97-AF65-F5344CB8AC3E}">
        <p14:creationId xmlns="" xmlns:p14="http://schemas.microsoft.com/office/powerpoint/2010/main" val="38473256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40F1DA7-3D9C-4150-B294-72FCE041C013}"/>
              </a:ext>
            </a:extLst>
          </p:cNvPr>
          <p:cNvSpPr>
            <a:spLocks noGrp="1"/>
          </p:cNvSpPr>
          <p:nvPr>
            <p:ph type="title"/>
          </p:nvPr>
        </p:nvSpPr>
        <p:spPr>
          <a:xfrm>
            <a:off x="838200" y="365126"/>
            <a:ext cx="10515600" cy="886900"/>
          </a:xfrm>
        </p:spPr>
        <p:txBody>
          <a:bodyPr/>
          <a:lstStyle/>
          <a:p>
            <a:r>
              <a:rPr lang="en-IN" b="1" i="0">
                <a:solidFill>
                  <a:srgbClr val="504B3A"/>
                </a:solidFill>
                <a:effectLst/>
                <a:latin typeface="Quicksand"/>
              </a:rPr>
              <a:t>8 Puzzle Problem</a:t>
            </a:r>
            <a:endParaRPr lang="en-IN"/>
          </a:p>
        </p:txBody>
      </p:sp>
      <p:pic>
        <p:nvPicPr>
          <p:cNvPr id="3074" name="Picture 2" descr="Some Toy Problems">
            <a:extLst>
              <a:ext uri="{FF2B5EF4-FFF2-40B4-BE49-F238E27FC236}">
                <a16:creationId xmlns="" xmlns:a16="http://schemas.microsoft.com/office/drawing/2014/main" id="{69C3C917-6AB7-483F-A5CE-E649A9872174}"/>
              </a:ext>
            </a:extLst>
          </p:cNvPr>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1561515" y="2278966"/>
            <a:ext cx="8102990" cy="368573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8989551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40F1DA7-3D9C-4150-B294-72FCE041C013}"/>
              </a:ext>
            </a:extLst>
          </p:cNvPr>
          <p:cNvSpPr>
            <a:spLocks noGrp="1"/>
          </p:cNvSpPr>
          <p:nvPr>
            <p:ph type="title"/>
          </p:nvPr>
        </p:nvSpPr>
        <p:spPr>
          <a:xfrm>
            <a:off x="838200" y="365126"/>
            <a:ext cx="10515600" cy="886900"/>
          </a:xfrm>
        </p:spPr>
        <p:txBody>
          <a:bodyPr/>
          <a:lstStyle/>
          <a:p>
            <a:r>
              <a:rPr lang="en-IN" b="1" i="0">
                <a:solidFill>
                  <a:srgbClr val="504B3A"/>
                </a:solidFill>
                <a:effectLst/>
                <a:latin typeface="Quicksand"/>
              </a:rPr>
              <a:t>8 Puzzle Problem</a:t>
            </a:r>
            <a:endParaRPr lang="en-IN"/>
          </a:p>
        </p:txBody>
      </p:sp>
      <p:sp>
        <p:nvSpPr>
          <p:cNvPr id="3" name="Content Placeholder 2">
            <a:extLst>
              <a:ext uri="{FF2B5EF4-FFF2-40B4-BE49-F238E27FC236}">
                <a16:creationId xmlns="" xmlns:a16="http://schemas.microsoft.com/office/drawing/2014/main" id="{DEAC146D-4C27-4999-BA6F-DEC5088D2A78}"/>
              </a:ext>
            </a:extLst>
          </p:cNvPr>
          <p:cNvSpPr>
            <a:spLocks noGrp="1"/>
          </p:cNvSpPr>
          <p:nvPr>
            <p:ph idx="1"/>
          </p:nvPr>
        </p:nvSpPr>
        <p:spPr>
          <a:xfrm>
            <a:off x="838200" y="1252026"/>
            <a:ext cx="10515600" cy="4924937"/>
          </a:xfrm>
        </p:spPr>
        <p:txBody>
          <a:bodyPr>
            <a:normAutofit fontScale="92500" lnSpcReduction="10000"/>
          </a:bodyPr>
          <a:lstStyle/>
          <a:p>
            <a:pPr algn="l" fontAlgn="base"/>
            <a:r>
              <a:rPr lang="en-US" b="1" i="0">
                <a:solidFill>
                  <a:srgbClr val="504B3A"/>
                </a:solidFill>
                <a:effectLst/>
                <a:latin typeface="Quicksand"/>
              </a:rPr>
              <a:t>The problem formulation is as follows:</a:t>
            </a:r>
            <a:endParaRPr lang="en-US" b="0" i="0">
              <a:solidFill>
                <a:srgbClr val="666666"/>
              </a:solidFill>
              <a:effectLst/>
              <a:latin typeface="Quicksand"/>
            </a:endParaRPr>
          </a:p>
          <a:p>
            <a:pPr algn="l">
              <a:buFont typeface="Arial" panose="020B0604020202020204" pitchFamily="34" charset="0"/>
              <a:buChar char="•"/>
            </a:pPr>
            <a:r>
              <a:rPr lang="en-US" b="1" i="0">
                <a:solidFill>
                  <a:srgbClr val="504B3A"/>
                </a:solidFill>
                <a:effectLst/>
                <a:latin typeface="Quicksand"/>
              </a:rPr>
              <a:t>States:</a:t>
            </a:r>
            <a:r>
              <a:rPr lang="en-US" b="0" i="0">
                <a:solidFill>
                  <a:srgbClr val="666666"/>
                </a:solidFill>
                <a:effectLst/>
                <a:latin typeface="Quicksand"/>
              </a:rPr>
              <a:t> It describes the location of each numbered tiles and the blank tile.</a:t>
            </a:r>
          </a:p>
          <a:p>
            <a:pPr algn="l">
              <a:buFont typeface="Arial" panose="020B0604020202020204" pitchFamily="34" charset="0"/>
              <a:buChar char="•"/>
            </a:pPr>
            <a:r>
              <a:rPr lang="en-US" b="1" i="0">
                <a:solidFill>
                  <a:srgbClr val="504B3A"/>
                </a:solidFill>
                <a:effectLst/>
                <a:latin typeface="Quicksand"/>
              </a:rPr>
              <a:t>Initial State:</a:t>
            </a:r>
            <a:r>
              <a:rPr lang="en-US" b="0" i="0">
                <a:solidFill>
                  <a:srgbClr val="666666"/>
                </a:solidFill>
                <a:effectLst/>
                <a:latin typeface="Quicksand"/>
              </a:rPr>
              <a:t> We can start from any state as the initial state.</a:t>
            </a:r>
          </a:p>
          <a:p>
            <a:pPr algn="l">
              <a:buFont typeface="Arial" panose="020B0604020202020204" pitchFamily="34" charset="0"/>
              <a:buChar char="•"/>
            </a:pPr>
            <a:r>
              <a:rPr lang="en-US" b="1" i="0">
                <a:solidFill>
                  <a:srgbClr val="504B3A"/>
                </a:solidFill>
                <a:effectLst/>
                <a:latin typeface="Quicksand"/>
              </a:rPr>
              <a:t>Actions:</a:t>
            </a:r>
            <a:r>
              <a:rPr lang="en-US" b="0" i="0">
                <a:solidFill>
                  <a:srgbClr val="666666"/>
                </a:solidFill>
                <a:effectLst/>
                <a:latin typeface="Quicksand"/>
              </a:rPr>
              <a:t> Here, actions of the blank space is defined, i.e., either </a:t>
            </a:r>
            <a:r>
              <a:rPr lang="en-US" b="1" i="0">
                <a:solidFill>
                  <a:srgbClr val="504B3A"/>
                </a:solidFill>
                <a:effectLst/>
                <a:latin typeface="Quicksand"/>
              </a:rPr>
              <a:t>left, right, up or down</a:t>
            </a:r>
            <a:endParaRPr lang="en-US" b="0" i="0">
              <a:solidFill>
                <a:srgbClr val="666666"/>
              </a:solidFill>
              <a:effectLst/>
              <a:latin typeface="Quicksand"/>
            </a:endParaRPr>
          </a:p>
          <a:p>
            <a:pPr algn="l">
              <a:buFont typeface="Arial" panose="020B0604020202020204" pitchFamily="34" charset="0"/>
              <a:buChar char="•"/>
            </a:pPr>
            <a:r>
              <a:rPr lang="en-US" b="1" i="0">
                <a:solidFill>
                  <a:srgbClr val="504B3A"/>
                </a:solidFill>
                <a:effectLst/>
                <a:latin typeface="Quicksand"/>
              </a:rPr>
              <a:t>Transition Model:</a:t>
            </a:r>
            <a:r>
              <a:rPr lang="en-US" b="0" i="0">
                <a:solidFill>
                  <a:srgbClr val="666666"/>
                </a:solidFill>
                <a:effectLst/>
                <a:latin typeface="Quicksand"/>
              </a:rPr>
              <a:t> It returns the resulting state as per the given state and actions.</a:t>
            </a:r>
          </a:p>
          <a:p>
            <a:pPr algn="l">
              <a:buFont typeface="Arial" panose="020B0604020202020204" pitchFamily="34" charset="0"/>
              <a:buChar char="•"/>
            </a:pPr>
            <a:r>
              <a:rPr lang="en-US" b="1" i="0">
                <a:solidFill>
                  <a:srgbClr val="504B3A"/>
                </a:solidFill>
                <a:effectLst/>
                <a:latin typeface="Quicksand"/>
              </a:rPr>
              <a:t>Goal test:</a:t>
            </a:r>
            <a:r>
              <a:rPr lang="en-US" b="0" i="0">
                <a:solidFill>
                  <a:srgbClr val="666666"/>
                </a:solidFill>
                <a:effectLst/>
                <a:latin typeface="Quicksand"/>
              </a:rPr>
              <a:t> It identifies whether we have reached the correct goal-state.</a:t>
            </a:r>
          </a:p>
          <a:p>
            <a:pPr algn="l">
              <a:buFont typeface="Arial" panose="020B0604020202020204" pitchFamily="34" charset="0"/>
              <a:buChar char="•"/>
            </a:pPr>
            <a:r>
              <a:rPr lang="en-US" b="1" i="0">
                <a:solidFill>
                  <a:srgbClr val="504B3A"/>
                </a:solidFill>
                <a:effectLst/>
                <a:latin typeface="Quicksand"/>
              </a:rPr>
              <a:t>Path cost:</a:t>
            </a:r>
            <a:r>
              <a:rPr lang="en-US" b="0" i="0">
                <a:solidFill>
                  <a:srgbClr val="666666"/>
                </a:solidFill>
                <a:effectLst/>
                <a:latin typeface="Quicksand"/>
              </a:rPr>
              <a:t> The path cost is the number of steps in the path where the cost of each step is 1.</a:t>
            </a:r>
          </a:p>
          <a:p>
            <a:endParaRPr lang="en-IN"/>
          </a:p>
        </p:txBody>
      </p:sp>
    </p:spTree>
    <p:extLst>
      <p:ext uri="{BB962C8B-B14F-4D97-AF65-F5344CB8AC3E}">
        <p14:creationId xmlns="" xmlns:p14="http://schemas.microsoft.com/office/powerpoint/2010/main" val="2912840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0E4327-463B-439A-B34F-FC32A43B5B9C}"/>
              </a:ext>
            </a:extLst>
          </p:cNvPr>
          <p:cNvSpPr>
            <a:spLocks noGrp="1"/>
          </p:cNvSpPr>
          <p:nvPr>
            <p:ph type="title"/>
          </p:nvPr>
        </p:nvSpPr>
        <p:spPr>
          <a:xfrm>
            <a:off x="838200" y="365126"/>
            <a:ext cx="4362924" cy="943170"/>
          </a:xfrm>
        </p:spPr>
        <p:txBody>
          <a:bodyPr>
            <a:normAutofit fontScale="90000"/>
          </a:bodyPr>
          <a:lstStyle/>
          <a:p>
            <a:r>
              <a:rPr lang="en-IN" b="1">
                <a:solidFill>
                  <a:srgbClr val="504B3A"/>
                </a:solidFill>
                <a:latin typeface="Quicksand"/>
              </a:rPr>
              <a:t>8-queens</a:t>
            </a:r>
            <a:r>
              <a:rPr lang="en-IN" sz="1800" b="1" i="0" u="none" strike="noStrike" baseline="0">
                <a:latin typeface="Times-Bold"/>
              </a:rPr>
              <a:t> </a:t>
            </a:r>
            <a:r>
              <a:rPr lang="en-IN" b="1">
                <a:solidFill>
                  <a:srgbClr val="504B3A"/>
                </a:solidFill>
                <a:latin typeface="Quicksand"/>
              </a:rPr>
              <a:t>problem</a:t>
            </a:r>
          </a:p>
        </p:txBody>
      </p:sp>
      <p:pic>
        <p:nvPicPr>
          <p:cNvPr id="5" name="Content Placeholder 4">
            <a:extLst>
              <a:ext uri="{FF2B5EF4-FFF2-40B4-BE49-F238E27FC236}">
                <a16:creationId xmlns="" xmlns:a16="http://schemas.microsoft.com/office/drawing/2014/main" id="{4CBF6E4B-B823-4C19-A325-3A325D690BA1}"/>
              </a:ext>
            </a:extLst>
          </p:cNvPr>
          <p:cNvPicPr>
            <a:picLocks noGrp="1" noChangeAspect="1"/>
          </p:cNvPicPr>
          <p:nvPr>
            <p:ph idx="1"/>
          </p:nvPr>
        </p:nvPicPr>
        <p:blipFill>
          <a:blip r:embed="rId2"/>
          <a:stretch>
            <a:fillRect/>
          </a:stretch>
        </p:blipFill>
        <p:spPr>
          <a:xfrm>
            <a:off x="5201124" y="836711"/>
            <a:ext cx="6152676" cy="5472331"/>
          </a:xfrm>
        </p:spPr>
      </p:pic>
    </p:spTree>
    <p:extLst>
      <p:ext uri="{BB962C8B-B14F-4D97-AF65-F5344CB8AC3E}">
        <p14:creationId xmlns="" xmlns:p14="http://schemas.microsoft.com/office/powerpoint/2010/main" val="26127558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8FD29F-EECA-4A53-808C-8B0A6E1A911B}"/>
              </a:ext>
            </a:extLst>
          </p:cNvPr>
          <p:cNvSpPr>
            <a:spLocks noGrp="1"/>
          </p:cNvSpPr>
          <p:nvPr>
            <p:ph type="title"/>
          </p:nvPr>
        </p:nvSpPr>
        <p:spPr>
          <a:xfrm>
            <a:off x="838200" y="365126"/>
            <a:ext cx="10515600" cy="1041644"/>
          </a:xfrm>
        </p:spPr>
        <p:txBody>
          <a:bodyPr>
            <a:normAutofit fontScale="90000"/>
          </a:bodyPr>
          <a:lstStyle/>
          <a:p>
            <a:r>
              <a:rPr lang="en-IN" b="1">
                <a:solidFill>
                  <a:srgbClr val="504B3A"/>
                </a:solidFill>
                <a:latin typeface="Quicksand"/>
              </a:rPr>
              <a:t>8-queens</a:t>
            </a:r>
            <a:r>
              <a:rPr lang="en-IN" sz="1800" b="1" i="0" u="none" strike="noStrike" baseline="0">
                <a:latin typeface="Times-Bold"/>
              </a:rPr>
              <a:t> </a:t>
            </a:r>
            <a:r>
              <a:rPr lang="en-IN" b="1">
                <a:solidFill>
                  <a:srgbClr val="504B3A"/>
                </a:solidFill>
                <a:latin typeface="Quicksand"/>
              </a:rPr>
              <a:t>problem: Problem Formulation</a:t>
            </a:r>
            <a:endParaRPr lang="en-IN"/>
          </a:p>
        </p:txBody>
      </p:sp>
      <p:pic>
        <p:nvPicPr>
          <p:cNvPr id="5" name="Content Placeholder 4">
            <a:extLst>
              <a:ext uri="{FF2B5EF4-FFF2-40B4-BE49-F238E27FC236}">
                <a16:creationId xmlns="" xmlns:a16="http://schemas.microsoft.com/office/drawing/2014/main" id="{A3E84CEA-5EB3-4725-838E-8A663161EA5F}"/>
              </a:ext>
            </a:extLst>
          </p:cNvPr>
          <p:cNvPicPr>
            <a:picLocks noGrp="1" noChangeAspect="1"/>
          </p:cNvPicPr>
          <p:nvPr>
            <p:ph idx="1"/>
          </p:nvPr>
        </p:nvPicPr>
        <p:blipFill>
          <a:blip r:embed="rId2"/>
          <a:stretch>
            <a:fillRect/>
          </a:stretch>
        </p:blipFill>
        <p:spPr>
          <a:xfrm>
            <a:off x="572818" y="1943099"/>
            <a:ext cx="10780981" cy="2586697"/>
          </a:xfrm>
        </p:spPr>
      </p:pic>
      <p:pic>
        <p:nvPicPr>
          <p:cNvPr id="7" name="Picture 6">
            <a:extLst>
              <a:ext uri="{FF2B5EF4-FFF2-40B4-BE49-F238E27FC236}">
                <a16:creationId xmlns="" xmlns:a16="http://schemas.microsoft.com/office/drawing/2014/main" id="{DF8D0A82-F4D3-4A37-A007-BD20C94E8FDB}"/>
              </a:ext>
            </a:extLst>
          </p:cNvPr>
          <p:cNvPicPr>
            <a:picLocks noChangeAspect="1"/>
          </p:cNvPicPr>
          <p:nvPr/>
        </p:nvPicPr>
        <p:blipFill>
          <a:blip r:embed="rId3"/>
          <a:stretch>
            <a:fillRect/>
          </a:stretch>
        </p:blipFill>
        <p:spPr>
          <a:xfrm>
            <a:off x="955431" y="4656406"/>
            <a:ext cx="10537874" cy="1836469"/>
          </a:xfrm>
          <a:prstGeom prst="rect">
            <a:avLst/>
          </a:prstGeom>
        </p:spPr>
      </p:pic>
    </p:spTree>
    <p:extLst>
      <p:ext uri="{BB962C8B-B14F-4D97-AF65-F5344CB8AC3E}">
        <p14:creationId xmlns="" xmlns:p14="http://schemas.microsoft.com/office/powerpoint/2010/main" val="38861162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F4ADFC58-421F-4742-8F86-43EB5B560918}"/>
              </a:ext>
            </a:extLst>
          </p:cNvPr>
          <p:cNvPicPr>
            <a:picLocks noChangeAspect="1"/>
          </p:cNvPicPr>
          <p:nvPr/>
        </p:nvPicPr>
        <p:blipFill>
          <a:blip r:embed="rId2"/>
          <a:stretch>
            <a:fillRect/>
          </a:stretch>
        </p:blipFill>
        <p:spPr>
          <a:xfrm>
            <a:off x="754164" y="168812"/>
            <a:ext cx="10813530" cy="6443003"/>
          </a:xfrm>
          <a:prstGeom prst="rect">
            <a:avLst/>
          </a:prstGeom>
        </p:spPr>
      </p:pic>
    </p:spTree>
    <p:extLst>
      <p:ext uri="{BB962C8B-B14F-4D97-AF65-F5344CB8AC3E}">
        <p14:creationId xmlns="" xmlns:p14="http://schemas.microsoft.com/office/powerpoint/2010/main" val="207228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9A0BBA6-3A0B-4C92-80F8-187BB8EC63C0}"/>
              </a:ext>
            </a:extLst>
          </p:cNvPr>
          <p:cNvSpPr>
            <a:spLocks noGrp="1"/>
          </p:cNvSpPr>
          <p:nvPr>
            <p:ph type="title"/>
          </p:nvPr>
        </p:nvSpPr>
        <p:spPr>
          <a:xfrm>
            <a:off x="838200" y="365125"/>
            <a:ext cx="10515600" cy="900967"/>
          </a:xfrm>
        </p:spPr>
        <p:txBody>
          <a:bodyPr>
            <a:normAutofit/>
          </a:bodyPr>
          <a:lstStyle/>
          <a:p>
            <a:r>
              <a:rPr lang="en-IN" sz="3200" b="1" i="0" u="none" strike="noStrike" baseline="0">
                <a:latin typeface="Times-Bold"/>
              </a:rPr>
              <a:t>Infrastructure for search algorithms</a:t>
            </a:r>
            <a:endParaRPr lang="en-IN" sz="6600"/>
          </a:p>
        </p:txBody>
      </p:sp>
      <p:pic>
        <p:nvPicPr>
          <p:cNvPr id="5" name="Content Placeholder 4">
            <a:extLst>
              <a:ext uri="{FF2B5EF4-FFF2-40B4-BE49-F238E27FC236}">
                <a16:creationId xmlns="" xmlns:a16="http://schemas.microsoft.com/office/drawing/2014/main" id="{200CD686-6D2A-4769-9170-446874A99DBA}"/>
              </a:ext>
            </a:extLst>
          </p:cNvPr>
          <p:cNvPicPr>
            <a:picLocks noGrp="1" noChangeAspect="1"/>
          </p:cNvPicPr>
          <p:nvPr>
            <p:ph idx="1"/>
          </p:nvPr>
        </p:nvPicPr>
        <p:blipFill>
          <a:blip r:embed="rId2"/>
          <a:stretch>
            <a:fillRect/>
          </a:stretch>
        </p:blipFill>
        <p:spPr>
          <a:xfrm>
            <a:off x="352326" y="1885071"/>
            <a:ext cx="11563010" cy="3784209"/>
          </a:xfrm>
        </p:spPr>
      </p:pic>
    </p:spTree>
    <p:extLst>
      <p:ext uri="{BB962C8B-B14F-4D97-AF65-F5344CB8AC3E}">
        <p14:creationId xmlns="" xmlns:p14="http://schemas.microsoft.com/office/powerpoint/2010/main" val="1987703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0129C32B-1249-F6C7-7657-47F0FFD160A5}"/>
              </a:ext>
            </a:extLst>
          </p:cNvPr>
          <p:cNvPicPr>
            <a:picLocks noChangeAspect="1"/>
          </p:cNvPicPr>
          <p:nvPr/>
        </p:nvPicPr>
        <p:blipFill>
          <a:blip r:embed="rId2"/>
          <a:stretch>
            <a:fillRect/>
          </a:stretch>
        </p:blipFill>
        <p:spPr>
          <a:xfrm>
            <a:off x="1322364" y="1055076"/>
            <a:ext cx="9003322" cy="4909625"/>
          </a:xfrm>
          <a:prstGeom prst="rect">
            <a:avLst/>
          </a:prstGeom>
        </p:spPr>
      </p:pic>
    </p:spTree>
    <p:extLst>
      <p:ext uri="{BB962C8B-B14F-4D97-AF65-F5344CB8AC3E}">
        <p14:creationId xmlns="" xmlns:p14="http://schemas.microsoft.com/office/powerpoint/2010/main" val="340003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27D885E9-14AF-4FE9-92D2-330E7DE8FAB7}"/>
              </a:ext>
            </a:extLst>
          </p:cNvPr>
          <p:cNvPicPr>
            <a:picLocks noChangeAspect="1"/>
          </p:cNvPicPr>
          <p:nvPr/>
        </p:nvPicPr>
        <p:blipFill>
          <a:blip r:embed="rId2"/>
          <a:stretch>
            <a:fillRect/>
          </a:stretch>
        </p:blipFill>
        <p:spPr>
          <a:xfrm>
            <a:off x="4253686" y="2204384"/>
            <a:ext cx="7813595" cy="4276577"/>
          </a:xfrm>
          <a:prstGeom prst="rect">
            <a:avLst/>
          </a:prstGeom>
        </p:spPr>
      </p:pic>
      <p:sp>
        <p:nvSpPr>
          <p:cNvPr id="4" name="TextBox 3">
            <a:extLst>
              <a:ext uri="{FF2B5EF4-FFF2-40B4-BE49-F238E27FC236}">
                <a16:creationId xmlns="" xmlns:a16="http://schemas.microsoft.com/office/drawing/2014/main" id="{15AB53B1-12EB-4051-97BB-2295EA2B0621}"/>
              </a:ext>
            </a:extLst>
          </p:cNvPr>
          <p:cNvSpPr txBox="1"/>
          <p:nvPr/>
        </p:nvSpPr>
        <p:spPr>
          <a:xfrm>
            <a:off x="587325" y="377039"/>
            <a:ext cx="8148712" cy="2677656"/>
          </a:xfrm>
          <a:prstGeom prst="rect">
            <a:avLst/>
          </a:prstGeom>
          <a:noFill/>
        </p:spPr>
        <p:txBody>
          <a:bodyPr wrap="square">
            <a:spAutoFit/>
          </a:bodyPr>
          <a:lstStyle/>
          <a:p>
            <a:r>
              <a:rPr lang="en-US" altLang="en-US" sz="2400" b="1"/>
              <a:t>Typical node data structure includes:</a:t>
            </a:r>
          </a:p>
          <a:p>
            <a:pPr marL="800100" lvl="1" indent="-342900">
              <a:buFont typeface="Arial" panose="020B0604020202020204" pitchFamily="34" charset="0"/>
              <a:buChar char="•"/>
            </a:pPr>
            <a:r>
              <a:rPr lang="en-US" altLang="en-US" sz="2400">
                <a:solidFill>
                  <a:srgbClr val="FF0000"/>
                </a:solidFill>
              </a:rPr>
              <a:t>State at this node</a:t>
            </a:r>
          </a:p>
          <a:p>
            <a:pPr marL="800100" lvl="1" indent="-342900">
              <a:buFont typeface="Arial" panose="020B0604020202020204" pitchFamily="34" charset="0"/>
              <a:buChar char="•"/>
            </a:pPr>
            <a:r>
              <a:rPr lang="en-US" altLang="en-US" sz="2400">
                <a:solidFill>
                  <a:srgbClr val="FF0000"/>
                </a:solidFill>
              </a:rPr>
              <a:t>Parent node</a:t>
            </a:r>
          </a:p>
          <a:p>
            <a:pPr marL="800100" lvl="1" indent="-342900">
              <a:buFont typeface="Arial" panose="020B0604020202020204" pitchFamily="34" charset="0"/>
              <a:buChar char="•"/>
            </a:pPr>
            <a:r>
              <a:rPr lang="en-US" altLang="en-US" sz="2400">
                <a:solidFill>
                  <a:srgbClr val="FF0000"/>
                </a:solidFill>
              </a:rPr>
              <a:t>Operator applied to get to this node</a:t>
            </a:r>
          </a:p>
          <a:p>
            <a:pPr marL="800100" lvl="1" indent="-342900">
              <a:buFont typeface="Arial" panose="020B0604020202020204" pitchFamily="34" charset="0"/>
              <a:buChar char="•"/>
            </a:pPr>
            <a:r>
              <a:rPr lang="en-US" altLang="en-US" sz="2400">
                <a:solidFill>
                  <a:srgbClr val="FF0000"/>
                </a:solidFill>
              </a:rPr>
              <a:t>Depth of this node (number of operator applications since initial state)</a:t>
            </a:r>
          </a:p>
          <a:p>
            <a:pPr marL="800100" lvl="1" indent="-342900">
              <a:buFont typeface="Arial" panose="020B0604020202020204" pitchFamily="34" charset="0"/>
              <a:buChar char="•"/>
            </a:pPr>
            <a:r>
              <a:rPr lang="en-US" altLang="en-US" sz="2400">
                <a:solidFill>
                  <a:srgbClr val="FF0000"/>
                </a:solidFill>
              </a:rPr>
              <a:t>Cost of the path (sum of each operator application so far)</a:t>
            </a:r>
            <a:endParaRPr lang="en-US" altLang="en-US" sz="2000">
              <a:solidFill>
                <a:srgbClr val="FF0000"/>
              </a:solidFill>
            </a:endParaRPr>
          </a:p>
        </p:txBody>
      </p:sp>
    </p:spTree>
    <p:extLst>
      <p:ext uri="{BB962C8B-B14F-4D97-AF65-F5344CB8AC3E}">
        <p14:creationId xmlns="" xmlns:p14="http://schemas.microsoft.com/office/powerpoint/2010/main" val="4714901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319245-7A18-4A77-A9B3-3490C107AEC6}"/>
              </a:ext>
            </a:extLst>
          </p:cNvPr>
          <p:cNvSpPr>
            <a:spLocks noGrp="1"/>
          </p:cNvSpPr>
          <p:nvPr>
            <p:ph type="title"/>
          </p:nvPr>
        </p:nvSpPr>
        <p:spPr/>
        <p:txBody>
          <a:bodyPr>
            <a:normAutofit/>
          </a:bodyPr>
          <a:lstStyle/>
          <a:p>
            <a:r>
              <a:rPr lang="en-IN" sz="3200" b="1" i="0" u="none" strike="noStrike" baseline="0">
                <a:latin typeface="Times-Bold"/>
              </a:rPr>
              <a:t>Measuring problem-solving performance</a:t>
            </a:r>
            <a:endParaRPr lang="en-IN" sz="6600"/>
          </a:p>
        </p:txBody>
      </p:sp>
      <p:sp>
        <p:nvSpPr>
          <p:cNvPr id="4" name="Content Placeholder 3">
            <a:extLst>
              <a:ext uri="{FF2B5EF4-FFF2-40B4-BE49-F238E27FC236}">
                <a16:creationId xmlns="" xmlns:a16="http://schemas.microsoft.com/office/drawing/2014/main" id="{02EAE456-17AD-4623-BB60-3495BA3E8B7A}"/>
              </a:ext>
            </a:extLst>
          </p:cNvPr>
          <p:cNvSpPr>
            <a:spLocks noGrp="1"/>
          </p:cNvSpPr>
          <p:nvPr>
            <p:ph idx="1"/>
          </p:nvPr>
        </p:nvSpPr>
        <p:spPr>
          <a:xfrm>
            <a:off x="838200" y="1690688"/>
            <a:ext cx="10515600" cy="4486275"/>
          </a:xfrm>
        </p:spPr>
        <p:txBody>
          <a:bodyPr>
            <a:normAutofit lnSpcReduction="10000"/>
          </a:bodyPr>
          <a:lstStyle/>
          <a:p>
            <a:r>
              <a:rPr lang="en-US" altLang="en-US" b="1">
                <a:solidFill>
                  <a:srgbClr val="FF0000"/>
                </a:solidFill>
              </a:rPr>
              <a:t>Completeness</a:t>
            </a:r>
          </a:p>
          <a:p>
            <a:pPr lvl="1"/>
            <a:r>
              <a:rPr lang="en-US" altLang="en-US"/>
              <a:t>Guarantees finding a solution whenever one exists</a:t>
            </a:r>
          </a:p>
          <a:p>
            <a:r>
              <a:rPr lang="en-US" altLang="en-US" b="1">
                <a:solidFill>
                  <a:srgbClr val="FF0000"/>
                </a:solidFill>
              </a:rPr>
              <a:t>Time complexity</a:t>
            </a:r>
            <a:endParaRPr lang="en-US" altLang="en-US">
              <a:solidFill>
                <a:srgbClr val="FF0000"/>
              </a:solidFill>
            </a:endParaRPr>
          </a:p>
          <a:p>
            <a:pPr lvl="1"/>
            <a:r>
              <a:rPr lang="en-US" altLang="en-US"/>
              <a:t>How long (worst or average case) does it take to find a solution? Usually measured in terms of the number of nodes expanded</a:t>
            </a:r>
          </a:p>
          <a:p>
            <a:r>
              <a:rPr lang="en-US" altLang="en-US" b="1">
                <a:solidFill>
                  <a:srgbClr val="FF0000"/>
                </a:solidFill>
              </a:rPr>
              <a:t>Space complexity</a:t>
            </a:r>
            <a:endParaRPr lang="en-US" altLang="en-US">
              <a:solidFill>
                <a:srgbClr val="FF0000"/>
              </a:solidFill>
            </a:endParaRPr>
          </a:p>
          <a:p>
            <a:pPr lvl="1"/>
            <a:r>
              <a:rPr lang="en-US" altLang="en-US"/>
              <a:t>How much space is used by the algorithm? Usually measured in terms of the maximum size of the “nodes” list during the search</a:t>
            </a:r>
          </a:p>
          <a:p>
            <a:r>
              <a:rPr lang="en-US" altLang="en-US" b="1">
                <a:solidFill>
                  <a:srgbClr val="FF0000"/>
                </a:solidFill>
              </a:rPr>
              <a:t>Optimality/Admissibility</a:t>
            </a:r>
            <a:endParaRPr lang="en-US" altLang="en-US">
              <a:solidFill>
                <a:srgbClr val="FF0000"/>
              </a:solidFill>
            </a:endParaRPr>
          </a:p>
          <a:p>
            <a:pPr lvl="1"/>
            <a:r>
              <a:rPr lang="en-US" altLang="en-US"/>
              <a:t>If a solution is found, is it guaranteed to be an optimal one? That is, is it the one with minimum cost?</a:t>
            </a:r>
          </a:p>
          <a:p>
            <a:endParaRPr lang="en-IN"/>
          </a:p>
        </p:txBody>
      </p:sp>
    </p:spTree>
    <p:extLst>
      <p:ext uri="{BB962C8B-B14F-4D97-AF65-F5344CB8AC3E}">
        <p14:creationId xmlns="" xmlns:p14="http://schemas.microsoft.com/office/powerpoint/2010/main" val="25894155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4E7B922-D162-4E4C-85C6-E3B798FD8342}"/>
              </a:ext>
            </a:extLst>
          </p:cNvPr>
          <p:cNvSpPr>
            <a:spLocks noGrp="1"/>
          </p:cNvSpPr>
          <p:nvPr>
            <p:ph type="title"/>
          </p:nvPr>
        </p:nvSpPr>
        <p:spPr>
          <a:xfrm>
            <a:off x="838200" y="365125"/>
            <a:ext cx="10515600" cy="900967"/>
          </a:xfrm>
        </p:spPr>
        <p:txBody>
          <a:bodyPr/>
          <a:lstStyle/>
          <a:p>
            <a:r>
              <a:rPr lang="en-US"/>
              <a:t>Uninformed Search:</a:t>
            </a:r>
            <a:endParaRPr lang="en-IN"/>
          </a:p>
        </p:txBody>
      </p:sp>
      <p:sp>
        <p:nvSpPr>
          <p:cNvPr id="3" name="Content Placeholder 2">
            <a:extLst>
              <a:ext uri="{FF2B5EF4-FFF2-40B4-BE49-F238E27FC236}">
                <a16:creationId xmlns="" xmlns:a16="http://schemas.microsoft.com/office/drawing/2014/main" id="{82B175FE-8E1E-4BBA-ABDD-FF329A347DF0}"/>
              </a:ext>
            </a:extLst>
          </p:cNvPr>
          <p:cNvSpPr>
            <a:spLocks noGrp="1"/>
          </p:cNvSpPr>
          <p:nvPr>
            <p:ph idx="1"/>
          </p:nvPr>
        </p:nvSpPr>
        <p:spPr>
          <a:xfrm>
            <a:off x="838200" y="1266092"/>
            <a:ext cx="10515600" cy="5226783"/>
          </a:xfrm>
        </p:spPr>
        <p:txBody>
          <a:bodyPr/>
          <a:lstStyle/>
          <a:p>
            <a:pPr algn="just"/>
            <a:r>
              <a:rPr lang="en-US" sz="2400" b="1" i="0" dirty="0">
                <a:solidFill>
                  <a:srgbClr val="333333"/>
                </a:solidFill>
                <a:effectLst/>
                <a:latin typeface="inter-bold"/>
              </a:rPr>
              <a:t>Uninformed search is a class of general-purpose search algorithms which operates in brute force-way. </a:t>
            </a:r>
          </a:p>
          <a:p>
            <a:pPr algn="just"/>
            <a:r>
              <a:rPr lang="en-US" sz="2400" b="1" i="0" dirty="0">
                <a:solidFill>
                  <a:srgbClr val="333333"/>
                </a:solidFill>
                <a:effectLst/>
                <a:latin typeface="inter-bold"/>
              </a:rPr>
              <a:t>Uninformed search algorithms do not have additional information about state or search space other than how to traverse the tree, so it is also called blind search.</a:t>
            </a:r>
            <a:endParaRPr lang="en-US" sz="2400" b="0" i="0" dirty="0">
              <a:solidFill>
                <a:srgbClr val="333333"/>
              </a:solidFill>
              <a:effectLst/>
              <a:latin typeface="inter-regular"/>
            </a:endParaRPr>
          </a:p>
          <a:p>
            <a:pPr algn="just"/>
            <a:r>
              <a:rPr lang="en-US" sz="2400" b="1" i="0" dirty="0">
                <a:solidFill>
                  <a:srgbClr val="333333"/>
                </a:solidFill>
                <a:effectLst/>
                <a:latin typeface="inter-bold"/>
              </a:rPr>
              <a:t>Following are the various types of uninformed search algorithms</a:t>
            </a:r>
            <a:r>
              <a:rPr lang="en-US" b="1" i="0" dirty="0">
                <a:solidFill>
                  <a:srgbClr val="333333"/>
                </a:solidFill>
                <a:effectLst/>
                <a:latin typeface="inter-bold"/>
              </a:rPr>
              <a:t>:</a:t>
            </a:r>
            <a:endParaRPr lang="en-US" b="0" i="0" dirty="0">
              <a:solidFill>
                <a:srgbClr val="333333"/>
              </a:solidFill>
              <a:effectLst/>
              <a:latin typeface="inter-regular"/>
            </a:endParaRPr>
          </a:p>
          <a:p>
            <a:endParaRPr lang="en-IN" dirty="0"/>
          </a:p>
        </p:txBody>
      </p:sp>
      <p:sp>
        <p:nvSpPr>
          <p:cNvPr id="5" name="TextBox 4">
            <a:extLst>
              <a:ext uri="{FF2B5EF4-FFF2-40B4-BE49-F238E27FC236}">
                <a16:creationId xmlns="" xmlns:a16="http://schemas.microsoft.com/office/drawing/2014/main" id="{414FCE97-0646-477B-B93E-427023555C4D}"/>
              </a:ext>
            </a:extLst>
          </p:cNvPr>
          <p:cNvSpPr txBox="1"/>
          <p:nvPr/>
        </p:nvSpPr>
        <p:spPr>
          <a:xfrm>
            <a:off x="1811215" y="3879483"/>
            <a:ext cx="6098344" cy="2308324"/>
          </a:xfrm>
          <a:prstGeom prst="rect">
            <a:avLst/>
          </a:prstGeom>
          <a:noFill/>
        </p:spPr>
        <p:txBody>
          <a:bodyPr wrap="square">
            <a:spAutoFit/>
          </a:bodyPr>
          <a:lstStyle/>
          <a:p>
            <a:pPr algn="just">
              <a:buFont typeface="+mj-lt"/>
              <a:buAutoNum type="arabicPeriod"/>
            </a:pPr>
            <a:r>
              <a:rPr lang="en-US" sz="2400" b="1" i="0" dirty="0">
                <a:solidFill>
                  <a:srgbClr val="000000"/>
                </a:solidFill>
                <a:effectLst/>
                <a:latin typeface="inter-bold"/>
              </a:rPr>
              <a:t>Breadth-first Search</a:t>
            </a:r>
            <a:endParaRPr lang="en-US" sz="2400" b="0" i="0" dirty="0">
              <a:solidFill>
                <a:srgbClr val="000000"/>
              </a:solidFill>
              <a:effectLst/>
              <a:latin typeface="inter-regular"/>
            </a:endParaRPr>
          </a:p>
          <a:p>
            <a:pPr algn="just">
              <a:buFont typeface="+mj-lt"/>
              <a:buAutoNum type="arabicPeriod"/>
            </a:pPr>
            <a:r>
              <a:rPr lang="en-US" sz="2400" b="1" i="0" dirty="0">
                <a:solidFill>
                  <a:srgbClr val="000000"/>
                </a:solidFill>
                <a:effectLst/>
                <a:latin typeface="inter-bold"/>
              </a:rPr>
              <a:t>Depth-first Search</a:t>
            </a:r>
            <a:endParaRPr lang="en-US" sz="2400" b="0" i="0" dirty="0">
              <a:solidFill>
                <a:srgbClr val="000000"/>
              </a:solidFill>
              <a:effectLst/>
              <a:latin typeface="inter-regular"/>
            </a:endParaRPr>
          </a:p>
          <a:p>
            <a:pPr algn="just">
              <a:buFont typeface="+mj-lt"/>
              <a:buAutoNum type="arabicPeriod"/>
            </a:pPr>
            <a:r>
              <a:rPr lang="en-US" sz="2400" b="1" i="0" dirty="0">
                <a:solidFill>
                  <a:srgbClr val="000000"/>
                </a:solidFill>
                <a:effectLst/>
                <a:latin typeface="inter-bold"/>
              </a:rPr>
              <a:t>Depth-limited Search</a:t>
            </a:r>
            <a:endParaRPr lang="en-US" sz="2400" b="0" i="0" dirty="0">
              <a:solidFill>
                <a:srgbClr val="000000"/>
              </a:solidFill>
              <a:effectLst/>
              <a:latin typeface="inter-regular"/>
            </a:endParaRPr>
          </a:p>
          <a:p>
            <a:pPr algn="just">
              <a:buFont typeface="+mj-lt"/>
              <a:buAutoNum type="arabicPeriod"/>
            </a:pPr>
            <a:r>
              <a:rPr lang="en-US" sz="2400" b="1" i="0" dirty="0">
                <a:solidFill>
                  <a:srgbClr val="000000"/>
                </a:solidFill>
                <a:effectLst/>
                <a:latin typeface="inter-bold"/>
              </a:rPr>
              <a:t>Iterative deepening depth-first search</a:t>
            </a:r>
            <a:endParaRPr lang="en-US" sz="2400" b="0" i="0" dirty="0">
              <a:solidFill>
                <a:srgbClr val="000000"/>
              </a:solidFill>
              <a:effectLst/>
              <a:latin typeface="inter-regular"/>
            </a:endParaRPr>
          </a:p>
          <a:p>
            <a:pPr algn="just">
              <a:buFont typeface="+mj-lt"/>
              <a:buAutoNum type="arabicPeriod"/>
            </a:pPr>
            <a:r>
              <a:rPr lang="en-US" sz="2400" b="1" i="0" dirty="0">
                <a:solidFill>
                  <a:srgbClr val="000000"/>
                </a:solidFill>
                <a:effectLst/>
                <a:latin typeface="inter-bold"/>
              </a:rPr>
              <a:t>Uniform cost search</a:t>
            </a:r>
            <a:endParaRPr lang="en-US" sz="2400" b="0" i="0" dirty="0">
              <a:solidFill>
                <a:srgbClr val="000000"/>
              </a:solidFill>
              <a:effectLst/>
              <a:latin typeface="inter-regular"/>
            </a:endParaRPr>
          </a:p>
          <a:p>
            <a:pPr algn="just">
              <a:buFont typeface="+mj-lt"/>
              <a:buAutoNum type="arabicPeriod"/>
            </a:pPr>
            <a:r>
              <a:rPr lang="en-US" sz="2400" b="1" i="0" dirty="0">
                <a:solidFill>
                  <a:srgbClr val="000000"/>
                </a:solidFill>
                <a:effectLst/>
                <a:latin typeface="inter-bold"/>
              </a:rPr>
              <a:t>Bidirectional Search</a:t>
            </a:r>
            <a:endParaRPr lang="en-US" sz="1600" b="0" i="0" dirty="0">
              <a:solidFill>
                <a:srgbClr val="000000"/>
              </a:solidFill>
              <a:effectLst/>
              <a:latin typeface="inter-regular"/>
            </a:endParaRPr>
          </a:p>
        </p:txBody>
      </p:sp>
    </p:spTree>
    <p:extLst>
      <p:ext uri="{BB962C8B-B14F-4D97-AF65-F5344CB8AC3E}">
        <p14:creationId xmlns="" xmlns:p14="http://schemas.microsoft.com/office/powerpoint/2010/main" val="28981737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1CB3D1C-F35F-4ABB-8743-70B9356F437E}"/>
              </a:ext>
            </a:extLst>
          </p:cNvPr>
          <p:cNvSpPr>
            <a:spLocks noGrp="1"/>
          </p:cNvSpPr>
          <p:nvPr>
            <p:ph type="title"/>
          </p:nvPr>
        </p:nvSpPr>
        <p:spPr>
          <a:xfrm>
            <a:off x="838200" y="365125"/>
            <a:ext cx="10515600" cy="1083847"/>
          </a:xfrm>
        </p:spPr>
        <p:txBody>
          <a:bodyPr/>
          <a:lstStyle/>
          <a:p>
            <a:r>
              <a:rPr lang="en-US"/>
              <a:t>Breadth First Search</a:t>
            </a:r>
            <a:endParaRPr lang="en-IN"/>
          </a:p>
        </p:txBody>
      </p:sp>
      <p:pic>
        <p:nvPicPr>
          <p:cNvPr id="5" name="Content Placeholder 4">
            <a:extLst>
              <a:ext uri="{FF2B5EF4-FFF2-40B4-BE49-F238E27FC236}">
                <a16:creationId xmlns="" xmlns:a16="http://schemas.microsoft.com/office/drawing/2014/main" id="{C6974541-DC66-4CD5-968E-EBC4C512467D}"/>
              </a:ext>
            </a:extLst>
          </p:cNvPr>
          <p:cNvPicPr>
            <a:picLocks noGrp="1" noChangeAspect="1"/>
          </p:cNvPicPr>
          <p:nvPr>
            <p:ph idx="1"/>
          </p:nvPr>
        </p:nvPicPr>
        <p:blipFill>
          <a:blip r:embed="rId2"/>
          <a:stretch>
            <a:fillRect/>
          </a:stretch>
        </p:blipFill>
        <p:spPr>
          <a:xfrm>
            <a:off x="1083212" y="1871003"/>
            <a:ext cx="10170942" cy="4248443"/>
          </a:xfrm>
        </p:spPr>
      </p:pic>
    </p:spTree>
    <p:extLst>
      <p:ext uri="{BB962C8B-B14F-4D97-AF65-F5344CB8AC3E}">
        <p14:creationId xmlns="" xmlns:p14="http://schemas.microsoft.com/office/powerpoint/2010/main" val="34170660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D532BAC-7CAF-4B32-BEF7-73E648101516}"/>
              </a:ext>
            </a:extLst>
          </p:cNvPr>
          <p:cNvSpPr>
            <a:spLocks noGrp="1"/>
          </p:cNvSpPr>
          <p:nvPr>
            <p:ph type="title"/>
          </p:nvPr>
        </p:nvSpPr>
        <p:spPr>
          <a:xfrm>
            <a:off x="838200" y="365126"/>
            <a:ext cx="10515600" cy="774358"/>
          </a:xfrm>
        </p:spPr>
        <p:txBody>
          <a:bodyPr/>
          <a:lstStyle/>
          <a:p>
            <a:r>
              <a:rPr lang="en-US"/>
              <a:t>Breadth First Search</a:t>
            </a:r>
            <a:endParaRPr lang="en-IN"/>
          </a:p>
        </p:txBody>
      </p:sp>
      <p:pic>
        <p:nvPicPr>
          <p:cNvPr id="7" name="Content Placeholder 6">
            <a:extLst>
              <a:ext uri="{FF2B5EF4-FFF2-40B4-BE49-F238E27FC236}">
                <a16:creationId xmlns="" xmlns:a16="http://schemas.microsoft.com/office/drawing/2014/main" id="{20A1EBBB-2BE6-4875-9A3D-51B45AE7E600}"/>
              </a:ext>
            </a:extLst>
          </p:cNvPr>
          <p:cNvPicPr>
            <a:picLocks noGrp="1" noChangeAspect="1"/>
          </p:cNvPicPr>
          <p:nvPr>
            <p:ph idx="1"/>
          </p:nvPr>
        </p:nvPicPr>
        <p:blipFill>
          <a:blip r:embed="rId2"/>
          <a:stretch>
            <a:fillRect/>
          </a:stretch>
        </p:blipFill>
        <p:spPr>
          <a:xfrm>
            <a:off x="2772454" y="1477107"/>
            <a:ext cx="6005787" cy="3362180"/>
          </a:xfrm>
        </p:spPr>
      </p:pic>
      <p:pic>
        <p:nvPicPr>
          <p:cNvPr id="9" name="Picture 8">
            <a:extLst>
              <a:ext uri="{FF2B5EF4-FFF2-40B4-BE49-F238E27FC236}">
                <a16:creationId xmlns="" xmlns:a16="http://schemas.microsoft.com/office/drawing/2014/main" id="{298E6AC2-8861-43B0-A94A-70D78D3EC49C}"/>
              </a:ext>
            </a:extLst>
          </p:cNvPr>
          <p:cNvPicPr>
            <a:picLocks noChangeAspect="1"/>
          </p:cNvPicPr>
          <p:nvPr/>
        </p:nvPicPr>
        <p:blipFill>
          <a:blip r:embed="rId3"/>
          <a:stretch>
            <a:fillRect/>
          </a:stretch>
        </p:blipFill>
        <p:spPr>
          <a:xfrm>
            <a:off x="1174654" y="4839288"/>
            <a:ext cx="10515600" cy="1772528"/>
          </a:xfrm>
          <a:prstGeom prst="rect">
            <a:avLst/>
          </a:prstGeom>
        </p:spPr>
      </p:pic>
    </p:spTree>
    <p:extLst>
      <p:ext uri="{BB962C8B-B14F-4D97-AF65-F5344CB8AC3E}">
        <p14:creationId xmlns="" xmlns:p14="http://schemas.microsoft.com/office/powerpoint/2010/main" val="1432122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225BD72-F5BF-438D-92D5-766EC8D6A123}"/>
              </a:ext>
            </a:extLst>
          </p:cNvPr>
          <p:cNvSpPr>
            <a:spLocks noGrp="1"/>
          </p:cNvSpPr>
          <p:nvPr>
            <p:ph type="title"/>
          </p:nvPr>
        </p:nvSpPr>
        <p:spPr>
          <a:xfrm>
            <a:off x="838200" y="365125"/>
            <a:ext cx="10515600" cy="718087"/>
          </a:xfrm>
        </p:spPr>
        <p:txBody>
          <a:bodyPr/>
          <a:lstStyle/>
          <a:p>
            <a:r>
              <a:rPr lang="en-US"/>
              <a:t>Queue:</a:t>
            </a:r>
            <a:endParaRPr lang="en-IN"/>
          </a:p>
        </p:txBody>
      </p:sp>
      <p:pic>
        <p:nvPicPr>
          <p:cNvPr id="9" name="Content Placeholder 8">
            <a:extLst>
              <a:ext uri="{FF2B5EF4-FFF2-40B4-BE49-F238E27FC236}">
                <a16:creationId xmlns="" xmlns:a16="http://schemas.microsoft.com/office/drawing/2014/main" id="{D43B4057-3449-40C1-960A-559BCE3A8E75}"/>
              </a:ext>
            </a:extLst>
          </p:cNvPr>
          <p:cNvPicPr>
            <a:picLocks noGrp="1" noChangeAspect="1"/>
          </p:cNvPicPr>
          <p:nvPr>
            <p:ph idx="1"/>
          </p:nvPr>
        </p:nvPicPr>
        <p:blipFill>
          <a:blip r:embed="rId2"/>
          <a:stretch>
            <a:fillRect/>
          </a:stretch>
        </p:blipFill>
        <p:spPr>
          <a:xfrm>
            <a:off x="1333759" y="1518676"/>
            <a:ext cx="9214991" cy="3221501"/>
          </a:xfrm>
        </p:spPr>
      </p:pic>
      <p:pic>
        <p:nvPicPr>
          <p:cNvPr id="11" name="Picture 10">
            <a:extLst>
              <a:ext uri="{FF2B5EF4-FFF2-40B4-BE49-F238E27FC236}">
                <a16:creationId xmlns="" xmlns:a16="http://schemas.microsoft.com/office/drawing/2014/main" id="{EF6A47B4-80C0-4E3A-8CC2-11FEACE44FA2}"/>
              </a:ext>
            </a:extLst>
          </p:cNvPr>
          <p:cNvPicPr>
            <a:picLocks noChangeAspect="1"/>
          </p:cNvPicPr>
          <p:nvPr/>
        </p:nvPicPr>
        <p:blipFill>
          <a:blip r:embed="rId3"/>
          <a:stretch>
            <a:fillRect/>
          </a:stretch>
        </p:blipFill>
        <p:spPr>
          <a:xfrm>
            <a:off x="1813266" y="5175641"/>
            <a:ext cx="9214991" cy="1450242"/>
          </a:xfrm>
          <a:prstGeom prst="rect">
            <a:avLst/>
          </a:prstGeom>
        </p:spPr>
      </p:pic>
    </p:spTree>
    <p:extLst>
      <p:ext uri="{BB962C8B-B14F-4D97-AF65-F5344CB8AC3E}">
        <p14:creationId xmlns="" xmlns:p14="http://schemas.microsoft.com/office/powerpoint/2010/main" val="40102656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C6B824B-E056-45E8-B54F-1CD55585E175}"/>
              </a:ext>
            </a:extLst>
          </p:cNvPr>
          <p:cNvPicPr>
            <a:picLocks noChangeAspect="1"/>
          </p:cNvPicPr>
          <p:nvPr/>
        </p:nvPicPr>
        <p:blipFill>
          <a:blip r:embed="rId2"/>
          <a:stretch>
            <a:fillRect/>
          </a:stretch>
        </p:blipFill>
        <p:spPr>
          <a:xfrm>
            <a:off x="759655" y="450166"/>
            <a:ext cx="10916530" cy="6124339"/>
          </a:xfrm>
          <a:prstGeom prst="rect">
            <a:avLst/>
          </a:prstGeom>
        </p:spPr>
      </p:pic>
    </p:spTree>
    <p:extLst>
      <p:ext uri="{BB962C8B-B14F-4D97-AF65-F5344CB8AC3E}">
        <p14:creationId xmlns="" xmlns:p14="http://schemas.microsoft.com/office/powerpoint/2010/main" val="33703449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05902B5-F6E3-4C13-B34C-F6E4959C0774}"/>
              </a:ext>
            </a:extLst>
          </p:cNvPr>
          <p:cNvPicPr>
            <a:picLocks noChangeAspect="1"/>
          </p:cNvPicPr>
          <p:nvPr/>
        </p:nvPicPr>
        <p:blipFill>
          <a:blip r:embed="rId2"/>
          <a:stretch>
            <a:fillRect/>
          </a:stretch>
        </p:blipFill>
        <p:spPr>
          <a:xfrm>
            <a:off x="652692" y="323558"/>
            <a:ext cx="10669302" cy="6246054"/>
          </a:xfrm>
          <a:prstGeom prst="rect">
            <a:avLst/>
          </a:prstGeom>
        </p:spPr>
      </p:pic>
    </p:spTree>
    <p:extLst>
      <p:ext uri="{BB962C8B-B14F-4D97-AF65-F5344CB8AC3E}">
        <p14:creationId xmlns="" xmlns:p14="http://schemas.microsoft.com/office/powerpoint/2010/main" val="3912905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46261F-7DB1-41D1-B699-7D832499886F}"/>
              </a:ext>
            </a:extLst>
          </p:cNvPr>
          <p:cNvSpPr>
            <a:spLocks noGrp="1"/>
          </p:cNvSpPr>
          <p:nvPr>
            <p:ph type="title"/>
          </p:nvPr>
        </p:nvSpPr>
        <p:spPr>
          <a:xfrm>
            <a:off x="838200" y="365125"/>
            <a:ext cx="10515600" cy="915035"/>
          </a:xfrm>
        </p:spPr>
        <p:txBody>
          <a:bodyPr/>
          <a:lstStyle/>
          <a:p>
            <a:r>
              <a:rPr lang="en-US" b="1" i="0">
                <a:solidFill>
                  <a:srgbClr val="333333"/>
                </a:solidFill>
                <a:effectLst/>
                <a:latin typeface="inter-bold"/>
              </a:rPr>
              <a:t>Advantages:</a:t>
            </a:r>
            <a:endParaRPr lang="en-IN"/>
          </a:p>
        </p:txBody>
      </p:sp>
      <p:sp>
        <p:nvSpPr>
          <p:cNvPr id="3" name="Content Placeholder 2">
            <a:extLst>
              <a:ext uri="{FF2B5EF4-FFF2-40B4-BE49-F238E27FC236}">
                <a16:creationId xmlns="" xmlns:a16="http://schemas.microsoft.com/office/drawing/2014/main" id="{3104C913-CC47-4404-B310-2D33DB0D6CEA}"/>
              </a:ext>
            </a:extLst>
          </p:cNvPr>
          <p:cNvSpPr>
            <a:spLocks noGrp="1"/>
          </p:cNvSpPr>
          <p:nvPr>
            <p:ph idx="1"/>
          </p:nvPr>
        </p:nvSpPr>
        <p:spPr/>
        <p:txBody>
          <a:bodyPr/>
          <a:lstStyle/>
          <a:p>
            <a:pPr algn="just">
              <a:buFont typeface="Arial" panose="020B0604020202020204" pitchFamily="34" charset="0"/>
              <a:buChar char="•"/>
            </a:pPr>
            <a:r>
              <a:rPr lang="en-US" b="0" i="0">
                <a:solidFill>
                  <a:srgbClr val="000000"/>
                </a:solidFill>
                <a:effectLst/>
                <a:latin typeface="inter-regular"/>
              </a:rPr>
              <a:t>BFS will provide a solution if any solution exists.</a:t>
            </a:r>
          </a:p>
          <a:p>
            <a:pPr marL="0" indent="0" algn="just">
              <a:buNone/>
            </a:pPr>
            <a:endParaRPr lang="en-US" b="0" i="0">
              <a:solidFill>
                <a:srgbClr val="000000"/>
              </a:solidFill>
              <a:effectLst/>
              <a:latin typeface="inter-regular"/>
            </a:endParaRPr>
          </a:p>
          <a:p>
            <a:pPr algn="just">
              <a:buFont typeface="Arial" panose="020B0604020202020204" pitchFamily="34" charset="0"/>
              <a:buChar char="•"/>
            </a:pPr>
            <a:r>
              <a:rPr lang="en-US" b="0" i="0">
                <a:solidFill>
                  <a:srgbClr val="000000"/>
                </a:solidFill>
                <a:effectLst/>
                <a:latin typeface="inter-regular"/>
              </a:rPr>
              <a:t>If there are more than one solutions for a given problem, then BFS will provide the minimal solution which requires the least number of steps.</a:t>
            </a:r>
          </a:p>
          <a:p>
            <a:endParaRPr lang="en-IN"/>
          </a:p>
        </p:txBody>
      </p:sp>
    </p:spTree>
    <p:extLst>
      <p:ext uri="{BB962C8B-B14F-4D97-AF65-F5344CB8AC3E}">
        <p14:creationId xmlns="" xmlns:p14="http://schemas.microsoft.com/office/powerpoint/2010/main" val="31927657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5377980-A4E0-4A59-B23F-3B2845B9F3B3}"/>
              </a:ext>
            </a:extLst>
          </p:cNvPr>
          <p:cNvSpPr>
            <a:spLocks noGrp="1"/>
          </p:cNvSpPr>
          <p:nvPr>
            <p:ph type="title"/>
          </p:nvPr>
        </p:nvSpPr>
        <p:spPr/>
        <p:txBody>
          <a:bodyPr/>
          <a:lstStyle/>
          <a:p>
            <a:r>
              <a:rPr lang="en-IN" b="1" i="0">
                <a:solidFill>
                  <a:srgbClr val="333333"/>
                </a:solidFill>
                <a:effectLst/>
                <a:latin typeface="inter-bold"/>
              </a:rPr>
              <a:t>Disadvantages:</a:t>
            </a:r>
            <a:endParaRPr lang="en-IN"/>
          </a:p>
        </p:txBody>
      </p:sp>
      <p:sp>
        <p:nvSpPr>
          <p:cNvPr id="3" name="Content Placeholder 2">
            <a:extLst>
              <a:ext uri="{FF2B5EF4-FFF2-40B4-BE49-F238E27FC236}">
                <a16:creationId xmlns="" xmlns:a16="http://schemas.microsoft.com/office/drawing/2014/main" id="{00D39103-4AF7-4410-9C95-E53E23987129}"/>
              </a:ext>
            </a:extLst>
          </p:cNvPr>
          <p:cNvSpPr>
            <a:spLocks noGrp="1"/>
          </p:cNvSpPr>
          <p:nvPr>
            <p:ph idx="1"/>
          </p:nvPr>
        </p:nvSpPr>
        <p:spPr/>
        <p:txBody>
          <a:bodyPr/>
          <a:lstStyle/>
          <a:p>
            <a:pPr algn="just">
              <a:buFont typeface="Arial" panose="020B0604020202020204" pitchFamily="34" charset="0"/>
              <a:buChar char="•"/>
            </a:pPr>
            <a:r>
              <a:rPr lang="en-US" b="0" i="0">
                <a:solidFill>
                  <a:srgbClr val="000000"/>
                </a:solidFill>
                <a:effectLst/>
                <a:latin typeface="inter-regular"/>
              </a:rPr>
              <a:t>It requires lots of memory since each level of the tree must be saved into memory to expand the next level.</a:t>
            </a:r>
          </a:p>
          <a:p>
            <a:pPr algn="just">
              <a:buFont typeface="Arial" panose="020B0604020202020204" pitchFamily="34" charset="0"/>
              <a:buChar char="•"/>
            </a:pPr>
            <a:r>
              <a:rPr lang="en-US" b="0" i="0">
                <a:solidFill>
                  <a:srgbClr val="000000"/>
                </a:solidFill>
                <a:effectLst/>
                <a:latin typeface="inter-regular"/>
              </a:rPr>
              <a:t>BFS needs lots of time if the solution is far away from the root node.</a:t>
            </a:r>
          </a:p>
          <a:p>
            <a:pPr marL="0" indent="0">
              <a:buNone/>
            </a:pPr>
            <a:endParaRPr lang="en-IN"/>
          </a:p>
        </p:txBody>
      </p:sp>
    </p:spTree>
    <p:extLst>
      <p:ext uri="{BB962C8B-B14F-4D97-AF65-F5344CB8AC3E}">
        <p14:creationId xmlns="" xmlns:p14="http://schemas.microsoft.com/office/powerpoint/2010/main" val="2683056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0D13B9A-1B7D-E665-116D-A17F0FB92AA3}"/>
              </a:ext>
            </a:extLst>
          </p:cNvPr>
          <p:cNvPicPr>
            <a:picLocks noChangeAspect="1"/>
          </p:cNvPicPr>
          <p:nvPr/>
        </p:nvPicPr>
        <p:blipFill>
          <a:blip r:embed="rId2"/>
          <a:stretch>
            <a:fillRect/>
          </a:stretch>
        </p:blipFill>
        <p:spPr>
          <a:xfrm>
            <a:off x="956604" y="464234"/>
            <a:ext cx="10100602" cy="5824024"/>
          </a:xfrm>
          <a:prstGeom prst="rect">
            <a:avLst/>
          </a:prstGeom>
        </p:spPr>
      </p:pic>
    </p:spTree>
    <p:extLst>
      <p:ext uri="{BB962C8B-B14F-4D97-AF65-F5344CB8AC3E}">
        <p14:creationId xmlns="" xmlns:p14="http://schemas.microsoft.com/office/powerpoint/2010/main" val="1894725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3EE9C81-D493-45DF-AA96-087E2C385729}"/>
              </a:ext>
            </a:extLst>
          </p:cNvPr>
          <p:cNvSpPr>
            <a:spLocks noGrp="1"/>
          </p:cNvSpPr>
          <p:nvPr>
            <p:ph type="title"/>
          </p:nvPr>
        </p:nvSpPr>
        <p:spPr>
          <a:xfrm>
            <a:off x="838200" y="365126"/>
            <a:ext cx="10515600" cy="675884"/>
          </a:xfrm>
        </p:spPr>
        <p:txBody>
          <a:bodyPr>
            <a:normAutofit fontScale="90000"/>
          </a:bodyPr>
          <a:lstStyle/>
          <a:p>
            <a:r>
              <a:rPr lang="en-US"/>
              <a:t>Performance Measures of BSF</a:t>
            </a:r>
            <a:endParaRPr lang="en-IN"/>
          </a:p>
        </p:txBody>
      </p:sp>
      <p:sp>
        <p:nvSpPr>
          <p:cNvPr id="3" name="Content Placeholder 2">
            <a:extLst>
              <a:ext uri="{FF2B5EF4-FFF2-40B4-BE49-F238E27FC236}">
                <a16:creationId xmlns="" xmlns:a16="http://schemas.microsoft.com/office/drawing/2014/main" id="{8669C377-5732-4F6F-91D7-36B257BDBBC3}"/>
              </a:ext>
            </a:extLst>
          </p:cNvPr>
          <p:cNvSpPr>
            <a:spLocks noGrp="1"/>
          </p:cNvSpPr>
          <p:nvPr>
            <p:ph idx="1"/>
          </p:nvPr>
        </p:nvSpPr>
        <p:spPr>
          <a:xfrm>
            <a:off x="838200" y="1491175"/>
            <a:ext cx="10515600" cy="4685788"/>
          </a:xfrm>
        </p:spPr>
        <p:txBody>
          <a:bodyPr>
            <a:normAutofit fontScale="92500"/>
          </a:bodyPr>
          <a:lstStyle/>
          <a:p>
            <a:pPr algn="just"/>
            <a:r>
              <a:rPr lang="en-US" b="1" i="0">
                <a:solidFill>
                  <a:srgbClr val="333333"/>
                </a:solidFill>
                <a:effectLst/>
                <a:latin typeface="inter-bold"/>
              </a:rPr>
              <a:t>Time Complexity:</a:t>
            </a:r>
            <a:r>
              <a:rPr lang="en-US" b="0" i="0">
                <a:solidFill>
                  <a:srgbClr val="333333"/>
                </a:solidFill>
                <a:effectLst/>
                <a:latin typeface="inter-regular"/>
              </a:rPr>
              <a:t> Time Complexity of BFS algorithm can be obtained by the number of nodes traversed in BFS until the shallowest Node. Where the d= depth of shallowest solution and b is a node at every state.</a:t>
            </a:r>
          </a:p>
          <a:p>
            <a:pPr algn="just"/>
            <a:r>
              <a:rPr lang="en-US" b="1" i="0">
                <a:solidFill>
                  <a:srgbClr val="333333"/>
                </a:solidFill>
                <a:effectLst/>
                <a:latin typeface="inter-bold"/>
              </a:rPr>
              <a:t>T (b) = 1+b</a:t>
            </a:r>
            <a:r>
              <a:rPr lang="en-US" b="1" i="0" baseline="30000">
                <a:solidFill>
                  <a:srgbClr val="333333"/>
                </a:solidFill>
                <a:effectLst/>
                <a:latin typeface="inter-bold"/>
              </a:rPr>
              <a:t>2</a:t>
            </a:r>
            <a:r>
              <a:rPr lang="en-US" b="1" i="0">
                <a:solidFill>
                  <a:srgbClr val="333333"/>
                </a:solidFill>
                <a:effectLst/>
                <a:latin typeface="inter-bold"/>
              </a:rPr>
              <a:t>+b</a:t>
            </a:r>
            <a:r>
              <a:rPr lang="en-US" b="1" i="0" baseline="30000">
                <a:solidFill>
                  <a:srgbClr val="333333"/>
                </a:solidFill>
                <a:effectLst/>
                <a:latin typeface="inter-bold"/>
              </a:rPr>
              <a:t>3</a:t>
            </a:r>
            <a:r>
              <a:rPr lang="en-US" b="1" i="0">
                <a:solidFill>
                  <a:srgbClr val="333333"/>
                </a:solidFill>
                <a:effectLst/>
                <a:latin typeface="inter-bold"/>
              </a:rPr>
              <a:t>+.......+ b</a:t>
            </a:r>
            <a:r>
              <a:rPr lang="en-US" b="1" i="0" baseline="30000">
                <a:solidFill>
                  <a:srgbClr val="333333"/>
                </a:solidFill>
                <a:effectLst/>
                <a:latin typeface="inter-bold"/>
              </a:rPr>
              <a:t>d</a:t>
            </a:r>
            <a:r>
              <a:rPr lang="en-US" b="1" i="0">
                <a:solidFill>
                  <a:srgbClr val="333333"/>
                </a:solidFill>
                <a:effectLst/>
                <a:latin typeface="inter-bold"/>
              </a:rPr>
              <a:t>= O (b</a:t>
            </a:r>
            <a:r>
              <a:rPr lang="en-US" b="1" i="0" baseline="30000">
                <a:solidFill>
                  <a:srgbClr val="333333"/>
                </a:solidFill>
                <a:effectLst/>
                <a:latin typeface="inter-bold"/>
              </a:rPr>
              <a:t>d</a:t>
            </a:r>
            <a:r>
              <a:rPr lang="en-US" b="1" i="0">
                <a:solidFill>
                  <a:srgbClr val="333333"/>
                </a:solidFill>
                <a:effectLst/>
                <a:latin typeface="inter-bold"/>
              </a:rPr>
              <a:t>)</a:t>
            </a:r>
            <a:endParaRPr lang="en-US" b="0" i="0">
              <a:solidFill>
                <a:srgbClr val="333333"/>
              </a:solidFill>
              <a:effectLst/>
              <a:latin typeface="inter-regular"/>
            </a:endParaRPr>
          </a:p>
          <a:p>
            <a:pPr algn="just"/>
            <a:r>
              <a:rPr lang="en-US" b="1" i="0">
                <a:solidFill>
                  <a:srgbClr val="333333"/>
                </a:solidFill>
                <a:effectLst/>
                <a:latin typeface="inter-bold"/>
              </a:rPr>
              <a:t>Space Complexity:</a:t>
            </a:r>
            <a:r>
              <a:rPr lang="en-US" b="0" i="0">
                <a:solidFill>
                  <a:srgbClr val="333333"/>
                </a:solidFill>
                <a:effectLst/>
                <a:latin typeface="inter-regular"/>
              </a:rPr>
              <a:t> Space complexity of BFS algorithm is given by the Memory size of frontier which is O(b</a:t>
            </a:r>
            <a:r>
              <a:rPr lang="en-US" b="0" i="0" baseline="30000">
                <a:solidFill>
                  <a:srgbClr val="333333"/>
                </a:solidFill>
                <a:effectLst/>
                <a:latin typeface="inter-regular"/>
              </a:rPr>
              <a:t>d</a:t>
            </a:r>
            <a:r>
              <a:rPr lang="en-US" b="0" i="0">
                <a:solidFill>
                  <a:srgbClr val="333333"/>
                </a:solidFill>
                <a:effectLst/>
                <a:latin typeface="inter-regular"/>
              </a:rPr>
              <a:t>).</a:t>
            </a:r>
          </a:p>
          <a:p>
            <a:pPr algn="just"/>
            <a:r>
              <a:rPr lang="en-US" b="1" i="0">
                <a:solidFill>
                  <a:srgbClr val="333333"/>
                </a:solidFill>
                <a:effectLst/>
                <a:latin typeface="inter-bold"/>
              </a:rPr>
              <a:t>Completeness:</a:t>
            </a:r>
            <a:r>
              <a:rPr lang="en-US" b="0" i="0">
                <a:solidFill>
                  <a:srgbClr val="333333"/>
                </a:solidFill>
                <a:effectLst/>
                <a:latin typeface="inter-regular"/>
              </a:rPr>
              <a:t> BFS is complete, which means if the shallowest goal node is at some finite depth, then BFS will find a solution.</a:t>
            </a:r>
          </a:p>
          <a:p>
            <a:pPr algn="just"/>
            <a:r>
              <a:rPr lang="en-US" b="1" i="0">
                <a:solidFill>
                  <a:srgbClr val="333333"/>
                </a:solidFill>
                <a:effectLst/>
                <a:latin typeface="inter-bold"/>
              </a:rPr>
              <a:t>Optimality:</a:t>
            </a:r>
            <a:r>
              <a:rPr lang="en-US" b="0" i="0">
                <a:solidFill>
                  <a:srgbClr val="333333"/>
                </a:solidFill>
                <a:effectLst/>
                <a:latin typeface="inter-regular"/>
              </a:rPr>
              <a:t> BFS is optimal if path cost is a non-decreasing function of the depth of the node.</a:t>
            </a:r>
          </a:p>
          <a:p>
            <a:endParaRPr lang="en-IN"/>
          </a:p>
        </p:txBody>
      </p:sp>
    </p:spTree>
    <p:extLst>
      <p:ext uri="{BB962C8B-B14F-4D97-AF65-F5344CB8AC3E}">
        <p14:creationId xmlns="" xmlns:p14="http://schemas.microsoft.com/office/powerpoint/2010/main" val="19116141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3AF5815-5804-4A80-8167-EEC795FFA2A5}"/>
              </a:ext>
            </a:extLst>
          </p:cNvPr>
          <p:cNvSpPr>
            <a:spLocks noGrp="1"/>
          </p:cNvSpPr>
          <p:nvPr>
            <p:ph type="title"/>
          </p:nvPr>
        </p:nvSpPr>
        <p:spPr>
          <a:xfrm>
            <a:off x="838200" y="365126"/>
            <a:ext cx="10515600" cy="872832"/>
          </a:xfrm>
        </p:spPr>
        <p:txBody>
          <a:bodyPr/>
          <a:lstStyle/>
          <a:p>
            <a:r>
              <a:rPr lang="en-IN" b="0" i="0">
                <a:solidFill>
                  <a:srgbClr val="610B38"/>
                </a:solidFill>
                <a:effectLst/>
                <a:latin typeface="erdana"/>
              </a:rPr>
              <a:t>Depth-first Search</a:t>
            </a:r>
            <a:endParaRPr lang="en-IN"/>
          </a:p>
        </p:txBody>
      </p:sp>
      <p:sp>
        <p:nvSpPr>
          <p:cNvPr id="3" name="Content Placeholder 2">
            <a:extLst>
              <a:ext uri="{FF2B5EF4-FFF2-40B4-BE49-F238E27FC236}">
                <a16:creationId xmlns="" xmlns:a16="http://schemas.microsoft.com/office/drawing/2014/main" id="{75247568-1BE5-4538-A387-8C1DF326059B}"/>
              </a:ext>
            </a:extLst>
          </p:cNvPr>
          <p:cNvSpPr>
            <a:spLocks noGrp="1"/>
          </p:cNvSpPr>
          <p:nvPr>
            <p:ph idx="1"/>
          </p:nvPr>
        </p:nvSpPr>
        <p:spPr/>
        <p:txBody>
          <a:bodyPr/>
          <a:lstStyle/>
          <a:p>
            <a:pPr algn="just">
              <a:buFont typeface="Arial" panose="020B0604020202020204" pitchFamily="34" charset="0"/>
              <a:buChar char="•"/>
            </a:pPr>
            <a:r>
              <a:rPr lang="en-US" b="0" i="0">
                <a:solidFill>
                  <a:srgbClr val="000000"/>
                </a:solidFill>
                <a:effectLst/>
                <a:latin typeface="inter-regular"/>
              </a:rPr>
              <a:t>Depth-first search is a recursive algorithm for traversing a tree or graph data structure.</a:t>
            </a:r>
          </a:p>
          <a:p>
            <a:pPr algn="just">
              <a:buFont typeface="Arial" panose="020B0604020202020204" pitchFamily="34" charset="0"/>
              <a:buChar char="•"/>
            </a:pPr>
            <a:r>
              <a:rPr lang="en-US" b="0" i="0">
                <a:solidFill>
                  <a:srgbClr val="000000"/>
                </a:solidFill>
                <a:effectLst/>
                <a:latin typeface="inter-regular"/>
              </a:rPr>
              <a:t>It is called the depth-first search because it starts from the root node and follows each path to its greatest depth node before moving to the next path.</a:t>
            </a:r>
          </a:p>
          <a:p>
            <a:pPr algn="just">
              <a:buFont typeface="Arial" panose="020B0604020202020204" pitchFamily="34" charset="0"/>
              <a:buChar char="•"/>
            </a:pPr>
            <a:r>
              <a:rPr lang="en-US" b="0" i="0">
                <a:solidFill>
                  <a:srgbClr val="000000"/>
                </a:solidFill>
                <a:effectLst/>
                <a:latin typeface="inter-regular"/>
              </a:rPr>
              <a:t>DFS uses a stack data structure for its implementation.</a:t>
            </a:r>
          </a:p>
          <a:p>
            <a:pPr algn="just">
              <a:buFont typeface="Arial" panose="020B0604020202020204" pitchFamily="34" charset="0"/>
              <a:buChar char="•"/>
            </a:pPr>
            <a:r>
              <a:rPr lang="en-US" b="0" i="0">
                <a:solidFill>
                  <a:srgbClr val="000000"/>
                </a:solidFill>
                <a:effectLst/>
                <a:latin typeface="inter-regular"/>
              </a:rPr>
              <a:t>The process of the DFS algorithm is similar to the BFS algorithm.</a:t>
            </a:r>
          </a:p>
          <a:p>
            <a:pPr marL="0" indent="0">
              <a:buNone/>
            </a:pPr>
            <a:endParaRPr lang="en-IN"/>
          </a:p>
        </p:txBody>
      </p:sp>
    </p:spTree>
    <p:extLst>
      <p:ext uri="{BB962C8B-B14F-4D97-AF65-F5344CB8AC3E}">
        <p14:creationId xmlns="" xmlns:p14="http://schemas.microsoft.com/office/powerpoint/2010/main" val="850174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A64614D-0AA9-44E4-ACC5-7423D13A1B3C}"/>
              </a:ext>
            </a:extLst>
          </p:cNvPr>
          <p:cNvSpPr>
            <a:spLocks noGrp="1"/>
          </p:cNvSpPr>
          <p:nvPr>
            <p:ph type="title"/>
          </p:nvPr>
        </p:nvSpPr>
        <p:spPr/>
        <p:txBody>
          <a:bodyPr/>
          <a:lstStyle/>
          <a:p>
            <a:r>
              <a:rPr lang="en-IN" b="1" i="0">
                <a:solidFill>
                  <a:srgbClr val="333333"/>
                </a:solidFill>
                <a:effectLst/>
                <a:latin typeface="inter-bold"/>
              </a:rPr>
              <a:t>Advantage:</a:t>
            </a:r>
            <a:endParaRPr lang="en-IN"/>
          </a:p>
        </p:txBody>
      </p:sp>
      <p:sp>
        <p:nvSpPr>
          <p:cNvPr id="3" name="Content Placeholder 2">
            <a:extLst>
              <a:ext uri="{FF2B5EF4-FFF2-40B4-BE49-F238E27FC236}">
                <a16:creationId xmlns="" xmlns:a16="http://schemas.microsoft.com/office/drawing/2014/main" id="{60B997A0-93C3-4BBB-9752-B5F761D213AB}"/>
              </a:ext>
            </a:extLst>
          </p:cNvPr>
          <p:cNvSpPr>
            <a:spLocks noGrp="1"/>
          </p:cNvSpPr>
          <p:nvPr>
            <p:ph idx="1"/>
          </p:nvPr>
        </p:nvSpPr>
        <p:spPr>
          <a:xfrm>
            <a:off x="838200" y="2152357"/>
            <a:ext cx="10515600" cy="4024606"/>
          </a:xfrm>
        </p:spPr>
        <p:txBody>
          <a:bodyPr/>
          <a:lstStyle/>
          <a:p>
            <a:pPr algn="just">
              <a:buFont typeface="Arial" panose="020B0604020202020204" pitchFamily="34" charset="0"/>
              <a:buChar char="•"/>
            </a:pPr>
            <a:r>
              <a:rPr lang="en-US" b="0" i="0">
                <a:solidFill>
                  <a:srgbClr val="000000"/>
                </a:solidFill>
                <a:effectLst/>
                <a:latin typeface="inter-regular"/>
              </a:rPr>
              <a:t>DFS requires very less memory as it only needs to store a stack of the nodes on the path from root node to the current node.</a:t>
            </a:r>
          </a:p>
          <a:p>
            <a:pPr algn="just">
              <a:buFont typeface="Arial" panose="020B0604020202020204" pitchFamily="34" charset="0"/>
              <a:buChar char="•"/>
            </a:pPr>
            <a:r>
              <a:rPr lang="en-US" b="0" i="0">
                <a:solidFill>
                  <a:srgbClr val="000000"/>
                </a:solidFill>
                <a:effectLst/>
                <a:latin typeface="inter-regular"/>
              </a:rPr>
              <a:t>It takes less time to reach to the goal node than BFS algorithm (if it traverses in the right path).</a:t>
            </a:r>
          </a:p>
          <a:p>
            <a:endParaRPr lang="en-IN"/>
          </a:p>
        </p:txBody>
      </p:sp>
    </p:spTree>
    <p:extLst>
      <p:ext uri="{BB962C8B-B14F-4D97-AF65-F5344CB8AC3E}">
        <p14:creationId xmlns="" xmlns:p14="http://schemas.microsoft.com/office/powerpoint/2010/main" val="4335696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A3C33FC-B50E-40E1-BD28-2ED767AF5D20}"/>
              </a:ext>
            </a:extLst>
          </p:cNvPr>
          <p:cNvSpPr>
            <a:spLocks noGrp="1"/>
          </p:cNvSpPr>
          <p:nvPr>
            <p:ph type="title"/>
          </p:nvPr>
        </p:nvSpPr>
        <p:spPr/>
        <p:txBody>
          <a:bodyPr/>
          <a:lstStyle/>
          <a:p>
            <a:r>
              <a:rPr lang="en-IN" b="1" i="0">
                <a:solidFill>
                  <a:srgbClr val="333333"/>
                </a:solidFill>
                <a:effectLst/>
                <a:latin typeface="inter-bold"/>
              </a:rPr>
              <a:t>Disadvantage:</a:t>
            </a:r>
            <a:endParaRPr lang="en-IN"/>
          </a:p>
        </p:txBody>
      </p:sp>
      <p:sp>
        <p:nvSpPr>
          <p:cNvPr id="3" name="Content Placeholder 2">
            <a:extLst>
              <a:ext uri="{FF2B5EF4-FFF2-40B4-BE49-F238E27FC236}">
                <a16:creationId xmlns="" xmlns:a16="http://schemas.microsoft.com/office/drawing/2014/main" id="{0299B676-7501-4B0B-BC3E-BE5E1A43099F}"/>
              </a:ext>
            </a:extLst>
          </p:cNvPr>
          <p:cNvSpPr>
            <a:spLocks noGrp="1"/>
          </p:cNvSpPr>
          <p:nvPr>
            <p:ph idx="1"/>
          </p:nvPr>
        </p:nvSpPr>
        <p:spPr/>
        <p:txBody>
          <a:bodyPr/>
          <a:lstStyle/>
          <a:p>
            <a:pPr algn="just">
              <a:buFont typeface="Arial" panose="020B0604020202020204" pitchFamily="34" charset="0"/>
              <a:buChar char="•"/>
            </a:pPr>
            <a:r>
              <a:rPr lang="en-US" b="0" i="0">
                <a:solidFill>
                  <a:srgbClr val="000000"/>
                </a:solidFill>
                <a:effectLst/>
                <a:latin typeface="inter-regular"/>
              </a:rPr>
              <a:t>There is the possibility that many states keep re-occurring, and there is no guarantee of finding the solution.</a:t>
            </a:r>
          </a:p>
          <a:p>
            <a:pPr algn="just">
              <a:buFont typeface="Arial" panose="020B0604020202020204" pitchFamily="34" charset="0"/>
              <a:buChar char="•"/>
            </a:pPr>
            <a:r>
              <a:rPr lang="en-US" b="0" i="0">
                <a:solidFill>
                  <a:srgbClr val="000000"/>
                </a:solidFill>
                <a:effectLst/>
                <a:latin typeface="inter-regular"/>
              </a:rPr>
              <a:t>DFS algorithm goes for deep down searching and sometime it may go to the infinite loop.</a:t>
            </a:r>
          </a:p>
          <a:p>
            <a:pPr marL="0" indent="0">
              <a:buNone/>
            </a:pPr>
            <a:endParaRPr lang="en-IN"/>
          </a:p>
        </p:txBody>
      </p:sp>
    </p:spTree>
    <p:extLst>
      <p:ext uri="{BB962C8B-B14F-4D97-AF65-F5344CB8AC3E}">
        <p14:creationId xmlns="" xmlns:p14="http://schemas.microsoft.com/office/powerpoint/2010/main" val="27885281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40D140E-0C44-42C7-9784-7C9AFFF9C731}"/>
              </a:ext>
            </a:extLst>
          </p:cNvPr>
          <p:cNvSpPr>
            <a:spLocks noGrp="1"/>
          </p:cNvSpPr>
          <p:nvPr>
            <p:ph idx="1"/>
          </p:nvPr>
        </p:nvSpPr>
        <p:spPr>
          <a:xfrm>
            <a:off x="838200" y="450166"/>
            <a:ext cx="10515600" cy="5726797"/>
          </a:xfrm>
        </p:spPr>
        <p:txBody>
          <a:bodyPr>
            <a:normAutofit lnSpcReduction="10000"/>
          </a:bodyPr>
          <a:lstStyle/>
          <a:p>
            <a:pPr algn="just"/>
            <a:r>
              <a:rPr lang="en-US" b="1" i="0">
                <a:solidFill>
                  <a:srgbClr val="333333"/>
                </a:solidFill>
                <a:effectLst/>
                <a:latin typeface="inter-bold"/>
              </a:rPr>
              <a:t>Completeness:</a:t>
            </a:r>
            <a:r>
              <a:rPr lang="en-US" b="0" i="0">
                <a:solidFill>
                  <a:srgbClr val="333333"/>
                </a:solidFill>
                <a:effectLst/>
                <a:latin typeface="inter-regular"/>
              </a:rPr>
              <a:t> DFS search algorithm is complete within finite state space as it will expand every node within a limited search tree.</a:t>
            </a:r>
          </a:p>
          <a:p>
            <a:pPr algn="just"/>
            <a:r>
              <a:rPr lang="en-US" b="1" i="0">
                <a:solidFill>
                  <a:srgbClr val="333333"/>
                </a:solidFill>
                <a:effectLst/>
                <a:latin typeface="inter-bold"/>
              </a:rPr>
              <a:t>Time Complexity:</a:t>
            </a:r>
            <a:r>
              <a:rPr lang="en-US" b="0" i="0">
                <a:solidFill>
                  <a:srgbClr val="333333"/>
                </a:solidFill>
                <a:effectLst/>
                <a:latin typeface="inter-regular"/>
              </a:rPr>
              <a:t> Time complexity of DFS will be equivalent to the node traversed by the algorithm. It is given by:</a:t>
            </a:r>
          </a:p>
          <a:p>
            <a:pPr algn="just"/>
            <a:r>
              <a:rPr lang="en-US" b="1" i="0">
                <a:solidFill>
                  <a:srgbClr val="333333"/>
                </a:solidFill>
                <a:effectLst/>
                <a:latin typeface="inter-bold"/>
              </a:rPr>
              <a:t>T(n)= 1+ n</a:t>
            </a:r>
            <a:r>
              <a:rPr lang="en-US" b="1" i="0" baseline="30000">
                <a:solidFill>
                  <a:srgbClr val="333333"/>
                </a:solidFill>
                <a:effectLst/>
                <a:latin typeface="inter-bold"/>
              </a:rPr>
              <a:t>2</a:t>
            </a:r>
            <a:r>
              <a:rPr lang="en-US" b="1" i="0">
                <a:solidFill>
                  <a:srgbClr val="333333"/>
                </a:solidFill>
                <a:effectLst/>
                <a:latin typeface="inter-bold"/>
              </a:rPr>
              <a:t>+ n</a:t>
            </a:r>
            <a:r>
              <a:rPr lang="en-US" b="1" i="0" baseline="30000">
                <a:solidFill>
                  <a:srgbClr val="333333"/>
                </a:solidFill>
                <a:effectLst/>
                <a:latin typeface="inter-bold"/>
              </a:rPr>
              <a:t>3</a:t>
            </a:r>
            <a:r>
              <a:rPr lang="en-US" b="1" i="0">
                <a:solidFill>
                  <a:srgbClr val="333333"/>
                </a:solidFill>
                <a:effectLst/>
                <a:latin typeface="inter-bold"/>
              </a:rPr>
              <a:t> +.........+ n</a:t>
            </a:r>
            <a:r>
              <a:rPr lang="en-US" b="1" i="0" baseline="30000">
                <a:solidFill>
                  <a:srgbClr val="333333"/>
                </a:solidFill>
                <a:effectLst/>
                <a:latin typeface="inter-bold"/>
              </a:rPr>
              <a:t>m</a:t>
            </a:r>
            <a:r>
              <a:rPr lang="en-US" b="1" i="0">
                <a:solidFill>
                  <a:srgbClr val="333333"/>
                </a:solidFill>
                <a:effectLst/>
                <a:latin typeface="inter-bold"/>
              </a:rPr>
              <a:t>=O(n</a:t>
            </a:r>
            <a:r>
              <a:rPr lang="en-US" b="1" i="0" baseline="30000">
                <a:solidFill>
                  <a:srgbClr val="333333"/>
                </a:solidFill>
                <a:effectLst/>
                <a:latin typeface="inter-bold"/>
              </a:rPr>
              <a:t>m</a:t>
            </a:r>
            <a:r>
              <a:rPr lang="en-US" b="1" i="0">
                <a:solidFill>
                  <a:srgbClr val="333333"/>
                </a:solidFill>
                <a:effectLst/>
                <a:latin typeface="inter-bold"/>
              </a:rPr>
              <a:t>)</a:t>
            </a:r>
            <a:endParaRPr lang="en-US" b="0" i="0">
              <a:solidFill>
                <a:srgbClr val="333333"/>
              </a:solidFill>
              <a:effectLst/>
              <a:latin typeface="inter-regular"/>
            </a:endParaRPr>
          </a:p>
          <a:p>
            <a:pPr algn="just"/>
            <a:r>
              <a:rPr lang="en-US" b="1" i="0">
                <a:solidFill>
                  <a:srgbClr val="333333"/>
                </a:solidFill>
                <a:effectLst/>
                <a:latin typeface="inter-bold"/>
              </a:rPr>
              <a:t>Where, m= maximum depth of any node and this can be much larger than d (Shallowest solution depth)</a:t>
            </a:r>
            <a:endParaRPr lang="en-US" b="0" i="0">
              <a:solidFill>
                <a:srgbClr val="333333"/>
              </a:solidFill>
              <a:effectLst/>
              <a:latin typeface="inter-regular"/>
            </a:endParaRPr>
          </a:p>
          <a:p>
            <a:pPr algn="just"/>
            <a:r>
              <a:rPr lang="en-US" b="1" i="0">
                <a:solidFill>
                  <a:srgbClr val="333333"/>
                </a:solidFill>
                <a:effectLst/>
                <a:latin typeface="inter-bold"/>
              </a:rPr>
              <a:t>Space Complexity:</a:t>
            </a:r>
            <a:r>
              <a:rPr lang="en-US" b="0" i="0">
                <a:solidFill>
                  <a:srgbClr val="333333"/>
                </a:solidFill>
                <a:effectLst/>
                <a:latin typeface="inter-regular"/>
              </a:rPr>
              <a:t> DFS algorithm needs to store only single path from the root node, hence space complexity of DFS is equivalent to the size of the fringe set, which is </a:t>
            </a:r>
            <a:r>
              <a:rPr lang="en-US" b="1" i="0">
                <a:solidFill>
                  <a:srgbClr val="333333"/>
                </a:solidFill>
                <a:effectLst/>
                <a:latin typeface="inter-bold"/>
              </a:rPr>
              <a:t>O(bm)</a:t>
            </a:r>
            <a:r>
              <a:rPr lang="en-US" b="0" i="0">
                <a:solidFill>
                  <a:srgbClr val="333333"/>
                </a:solidFill>
                <a:effectLst/>
                <a:latin typeface="inter-regular"/>
              </a:rPr>
              <a:t>.</a:t>
            </a:r>
          </a:p>
          <a:p>
            <a:r>
              <a:rPr lang="en-US" b="1" i="0">
                <a:solidFill>
                  <a:srgbClr val="333333"/>
                </a:solidFill>
                <a:effectLst/>
                <a:latin typeface="inter-bold"/>
              </a:rPr>
              <a:t>Optimal:</a:t>
            </a:r>
            <a:r>
              <a:rPr lang="en-US" b="0" i="0">
                <a:solidFill>
                  <a:srgbClr val="333333"/>
                </a:solidFill>
                <a:effectLst/>
                <a:latin typeface="inter-regular"/>
              </a:rPr>
              <a:t> DFS search algorithm is non-optimal, as it may generate a large number of steps or high cost to reach to the goal node.</a:t>
            </a:r>
            <a:endParaRPr lang="en-IN"/>
          </a:p>
        </p:txBody>
      </p:sp>
    </p:spTree>
    <p:extLst>
      <p:ext uri="{BB962C8B-B14F-4D97-AF65-F5344CB8AC3E}">
        <p14:creationId xmlns="" xmlns:p14="http://schemas.microsoft.com/office/powerpoint/2010/main" val="39618360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CA816B0-E0B2-4FE5-BFF1-B40B365C1164}"/>
              </a:ext>
            </a:extLst>
          </p:cNvPr>
          <p:cNvSpPr>
            <a:spLocks noGrp="1"/>
          </p:cNvSpPr>
          <p:nvPr>
            <p:ph type="title"/>
          </p:nvPr>
        </p:nvSpPr>
        <p:spPr>
          <a:xfrm>
            <a:off x="838200" y="224448"/>
            <a:ext cx="10515600" cy="872832"/>
          </a:xfrm>
        </p:spPr>
        <p:txBody>
          <a:bodyPr/>
          <a:lstStyle/>
          <a:p>
            <a:r>
              <a:rPr lang="en-US" b="0" i="0">
                <a:solidFill>
                  <a:srgbClr val="4D5968"/>
                </a:solidFill>
                <a:effectLst/>
                <a:latin typeface="Nunito Sans" pitchFamily="2" charset="0"/>
              </a:rPr>
              <a:t>Uniform Cost Search</a:t>
            </a:r>
            <a:endParaRPr lang="en-IN"/>
          </a:p>
        </p:txBody>
      </p:sp>
      <p:sp>
        <p:nvSpPr>
          <p:cNvPr id="3" name="Content Placeholder 2">
            <a:extLst>
              <a:ext uri="{FF2B5EF4-FFF2-40B4-BE49-F238E27FC236}">
                <a16:creationId xmlns="" xmlns:a16="http://schemas.microsoft.com/office/drawing/2014/main" id="{573D43B5-77C0-43A9-A3EE-A36B1FDD9D78}"/>
              </a:ext>
            </a:extLst>
          </p:cNvPr>
          <p:cNvSpPr>
            <a:spLocks noGrp="1"/>
          </p:cNvSpPr>
          <p:nvPr>
            <p:ph idx="1"/>
          </p:nvPr>
        </p:nvSpPr>
        <p:spPr>
          <a:xfrm>
            <a:off x="838200" y="1252025"/>
            <a:ext cx="10515600" cy="5079683"/>
          </a:xfrm>
        </p:spPr>
        <p:txBody>
          <a:bodyPr>
            <a:normAutofit lnSpcReduction="10000"/>
          </a:bodyPr>
          <a:lstStyle/>
          <a:p>
            <a:pPr algn="just"/>
            <a:r>
              <a:rPr lang="en-US" b="0" i="0">
                <a:solidFill>
                  <a:srgbClr val="333333"/>
                </a:solidFill>
                <a:effectLst/>
                <a:latin typeface="inter-regular"/>
              </a:rPr>
              <a:t>Uniform-cost search is a searching algorithm used for traversing a weighted tree or graph. This algorithm comes into play when a different cost is available for each edge. </a:t>
            </a:r>
          </a:p>
          <a:p>
            <a:pPr algn="just"/>
            <a:r>
              <a:rPr lang="en-US" b="0" i="0">
                <a:solidFill>
                  <a:srgbClr val="333333"/>
                </a:solidFill>
                <a:effectLst/>
                <a:latin typeface="inter-regular"/>
              </a:rPr>
              <a:t>The primary goal of the uniform-cost search is to find a path to the goal node which has the lowest cumulative cost. </a:t>
            </a:r>
            <a:r>
              <a:rPr lang="en-US">
                <a:solidFill>
                  <a:srgbClr val="FF0000"/>
                </a:solidFill>
                <a:latin typeface="inter-regular"/>
              </a:rPr>
              <a:t>g</a:t>
            </a:r>
            <a:r>
              <a:rPr lang="en-US" b="0" i="0">
                <a:solidFill>
                  <a:srgbClr val="FF0000"/>
                </a:solidFill>
                <a:effectLst/>
                <a:latin typeface="inter-regular"/>
              </a:rPr>
              <a:t>(n)</a:t>
            </a:r>
            <a:endParaRPr lang="en-US">
              <a:solidFill>
                <a:srgbClr val="FF0000"/>
              </a:solidFill>
              <a:latin typeface="inter-regular"/>
            </a:endParaRPr>
          </a:p>
          <a:p>
            <a:pPr algn="just"/>
            <a:r>
              <a:rPr lang="en-US" b="0" i="0">
                <a:solidFill>
                  <a:srgbClr val="333333"/>
                </a:solidFill>
                <a:effectLst/>
                <a:latin typeface="inter-regular"/>
              </a:rPr>
              <a:t>Uniform-cost search expands nodes according to their path costs form the root node. It can be used to solve any graph/tree where the optimal cost is in demand.</a:t>
            </a:r>
          </a:p>
          <a:p>
            <a:pPr algn="just"/>
            <a:r>
              <a:rPr lang="en-US" b="0" i="0">
                <a:solidFill>
                  <a:srgbClr val="333333"/>
                </a:solidFill>
                <a:effectLst/>
                <a:latin typeface="inter-regular"/>
              </a:rPr>
              <a:t>A uniform-cost search algorithm is implemented by the priority queue. It gives maximum priority to the lowest cumulative cost. </a:t>
            </a:r>
          </a:p>
          <a:p>
            <a:pPr algn="just"/>
            <a:r>
              <a:rPr lang="en-US" b="0" i="0">
                <a:solidFill>
                  <a:srgbClr val="333333"/>
                </a:solidFill>
                <a:effectLst/>
                <a:latin typeface="inter-regular"/>
              </a:rPr>
              <a:t>Uniform cost search is equivalent to BFS algorithm if the path cost of all edges is the same.</a:t>
            </a:r>
            <a:endParaRPr lang="en-IN"/>
          </a:p>
        </p:txBody>
      </p:sp>
    </p:spTree>
    <p:extLst>
      <p:ext uri="{BB962C8B-B14F-4D97-AF65-F5344CB8AC3E}">
        <p14:creationId xmlns="" xmlns:p14="http://schemas.microsoft.com/office/powerpoint/2010/main" val="34407967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CA816B0-E0B2-4FE5-BFF1-B40B365C1164}"/>
              </a:ext>
            </a:extLst>
          </p:cNvPr>
          <p:cNvSpPr>
            <a:spLocks noGrp="1"/>
          </p:cNvSpPr>
          <p:nvPr>
            <p:ph type="title"/>
          </p:nvPr>
        </p:nvSpPr>
        <p:spPr>
          <a:xfrm>
            <a:off x="838200" y="224448"/>
            <a:ext cx="10515600" cy="872832"/>
          </a:xfrm>
        </p:spPr>
        <p:txBody>
          <a:bodyPr/>
          <a:lstStyle/>
          <a:p>
            <a:r>
              <a:rPr lang="en-US" b="0" i="0">
                <a:solidFill>
                  <a:srgbClr val="4D5968"/>
                </a:solidFill>
                <a:effectLst/>
                <a:latin typeface="Nunito Sans" pitchFamily="2" charset="0"/>
              </a:rPr>
              <a:t>Uniform Cost Search</a:t>
            </a:r>
            <a:endParaRPr lang="en-IN"/>
          </a:p>
        </p:txBody>
      </p:sp>
      <p:sp>
        <p:nvSpPr>
          <p:cNvPr id="3" name="Content Placeholder 2">
            <a:extLst>
              <a:ext uri="{FF2B5EF4-FFF2-40B4-BE49-F238E27FC236}">
                <a16:creationId xmlns="" xmlns:a16="http://schemas.microsoft.com/office/drawing/2014/main" id="{573D43B5-77C0-43A9-A3EE-A36B1FDD9D78}"/>
              </a:ext>
            </a:extLst>
          </p:cNvPr>
          <p:cNvSpPr>
            <a:spLocks noGrp="1"/>
          </p:cNvSpPr>
          <p:nvPr>
            <p:ph idx="1"/>
          </p:nvPr>
        </p:nvSpPr>
        <p:spPr>
          <a:xfrm>
            <a:off x="838200" y="1420837"/>
            <a:ext cx="10515600" cy="4910871"/>
          </a:xfrm>
        </p:spPr>
        <p:txBody>
          <a:bodyPr/>
          <a:lstStyle/>
          <a:p>
            <a:pPr marL="0" indent="0" algn="l">
              <a:buNone/>
            </a:pPr>
            <a:r>
              <a:rPr lang="en-US" b="1" i="0">
                <a:effectLst/>
                <a:latin typeface="Nunito Sans" pitchFamily="2" charset="0"/>
              </a:rPr>
              <a:t>Algorithm Steps:</a:t>
            </a:r>
          </a:p>
          <a:p>
            <a:pPr algn="l">
              <a:buFont typeface="Arial" panose="020B0604020202020204" pitchFamily="34" charset="0"/>
              <a:buChar char="•"/>
            </a:pPr>
            <a:r>
              <a:rPr lang="en-US" b="0" i="0">
                <a:effectLst/>
                <a:latin typeface="Nunito Sans" pitchFamily="2" charset="0"/>
              </a:rPr>
              <a:t>Insert Root Node into the queue.</a:t>
            </a:r>
          </a:p>
          <a:p>
            <a:pPr algn="l">
              <a:buFont typeface="Arial" panose="020B0604020202020204" pitchFamily="34" charset="0"/>
              <a:buChar char="•"/>
            </a:pPr>
            <a:r>
              <a:rPr lang="en-US" b="0" i="0">
                <a:effectLst/>
                <a:latin typeface="Nunito Sans" pitchFamily="2" charset="0"/>
              </a:rPr>
              <a:t>Repeat till queue is not empty:</a:t>
            </a:r>
          </a:p>
          <a:p>
            <a:pPr algn="l">
              <a:buFont typeface="Arial" panose="020B0604020202020204" pitchFamily="34" charset="0"/>
              <a:buChar char="•"/>
            </a:pPr>
            <a:r>
              <a:rPr lang="en-US" b="0" i="0">
                <a:effectLst/>
                <a:latin typeface="Nunito Sans" pitchFamily="2" charset="0"/>
              </a:rPr>
              <a:t>Remove the next element with the highest priority from the queue.</a:t>
            </a:r>
          </a:p>
          <a:p>
            <a:pPr algn="l">
              <a:buFont typeface="Arial" panose="020B0604020202020204" pitchFamily="34" charset="0"/>
              <a:buChar char="•"/>
            </a:pPr>
            <a:r>
              <a:rPr lang="en-US" b="0" i="0">
                <a:effectLst/>
                <a:latin typeface="Nunito Sans" pitchFamily="2" charset="0"/>
              </a:rPr>
              <a:t>If the node is a destination node, then print the cost and the path and exit</a:t>
            </a:r>
          </a:p>
          <a:p>
            <a:pPr algn="just"/>
            <a:r>
              <a:rPr lang="en-US" b="0" i="0">
                <a:solidFill>
                  <a:srgbClr val="4D5968"/>
                </a:solidFill>
                <a:effectLst/>
                <a:latin typeface="Nunito Sans" pitchFamily="2" charset="0"/>
              </a:rPr>
              <a:t> </a:t>
            </a:r>
            <a:r>
              <a:rPr lang="en-US" b="0" i="0">
                <a:solidFill>
                  <a:srgbClr val="FF0000"/>
                </a:solidFill>
                <a:effectLst/>
                <a:latin typeface="Nunito Sans" pitchFamily="2" charset="0"/>
              </a:rPr>
              <a:t>Insert all the children of removed elements into the queue with their cumulative cost as their priorities.</a:t>
            </a:r>
            <a:endParaRPr lang="en-IN">
              <a:solidFill>
                <a:srgbClr val="FF0000"/>
              </a:solidFill>
            </a:endParaRPr>
          </a:p>
        </p:txBody>
      </p:sp>
    </p:spTree>
    <p:extLst>
      <p:ext uri="{BB962C8B-B14F-4D97-AF65-F5344CB8AC3E}">
        <p14:creationId xmlns="" xmlns:p14="http://schemas.microsoft.com/office/powerpoint/2010/main" val="23045747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CD43A2-A110-48FB-B575-A745A2595CDD}"/>
              </a:ext>
            </a:extLst>
          </p:cNvPr>
          <p:cNvSpPr>
            <a:spLocks noGrp="1"/>
          </p:cNvSpPr>
          <p:nvPr>
            <p:ph type="title"/>
          </p:nvPr>
        </p:nvSpPr>
        <p:spPr/>
        <p:txBody>
          <a:bodyPr/>
          <a:lstStyle/>
          <a:p>
            <a:r>
              <a:rPr lang="en-US" b="0" i="0">
                <a:solidFill>
                  <a:srgbClr val="4D5968"/>
                </a:solidFill>
                <a:effectLst/>
                <a:latin typeface="Nunito Sans" pitchFamily="2" charset="0"/>
              </a:rPr>
              <a:t>Uniform Cost Search</a:t>
            </a:r>
            <a:endParaRPr lang="en-IN"/>
          </a:p>
        </p:txBody>
      </p:sp>
      <p:sp>
        <p:nvSpPr>
          <p:cNvPr id="3" name="Content Placeholder 2">
            <a:extLst>
              <a:ext uri="{FF2B5EF4-FFF2-40B4-BE49-F238E27FC236}">
                <a16:creationId xmlns="" xmlns:a16="http://schemas.microsoft.com/office/drawing/2014/main" id="{55E3F3A6-A0F8-4193-B874-EE3C1133B533}"/>
              </a:ext>
            </a:extLst>
          </p:cNvPr>
          <p:cNvSpPr>
            <a:spLocks noGrp="1"/>
          </p:cNvSpPr>
          <p:nvPr>
            <p:ph idx="1"/>
          </p:nvPr>
        </p:nvSpPr>
        <p:spPr/>
        <p:txBody>
          <a:bodyPr/>
          <a:lstStyle/>
          <a:p>
            <a:pPr algn="just"/>
            <a:r>
              <a:rPr lang="en-US" b="1" i="0">
                <a:solidFill>
                  <a:srgbClr val="333333"/>
                </a:solidFill>
                <a:effectLst/>
                <a:latin typeface="inter-bold"/>
              </a:rPr>
              <a:t>Advantages:</a:t>
            </a:r>
            <a:endParaRPr lang="en-US" b="0" i="0">
              <a:solidFill>
                <a:srgbClr val="333333"/>
              </a:solidFill>
              <a:effectLst/>
              <a:latin typeface="inter-regular"/>
            </a:endParaRPr>
          </a:p>
          <a:p>
            <a:pPr algn="just">
              <a:buFont typeface="Arial" panose="020B0604020202020204" pitchFamily="34" charset="0"/>
              <a:buChar char="•"/>
            </a:pPr>
            <a:r>
              <a:rPr lang="en-US" b="0" i="0">
                <a:solidFill>
                  <a:srgbClr val="000000"/>
                </a:solidFill>
                <a:effectLst/>
                <a:latin typeface="inter-regular"/>
              </a:rPr>
              <a:t>Uniform cost search is optimal because at every state the path with the least cost is chosen.</a:t>
            </a:r>
          </a:p>
          <a:p>
            <a:pPr algn="just"/>
            <a:r>
              <a:rPr lang="en-US" b="1" i="0">
                <a:solidFill>
                  <a:srgbClr val="333333"/>
                </a:solidFill>
                <a:effectLst/>
                <a:latin typeface="inter-bold"/>
              </a:rPr>
              <a:t>Disadvantages:</a:t>
            </a:r>
            <a:endParaRPr lang="en-US" b="0" i="0">
              <a:solidFill>
                <a:srgbClr val="333333"/>
              </a:solidFill>
              <a:effectLst/>
              <a:latin typeface="inter-regular"/>
            </a:endParaRPr>
          </a:p>
          <a:p>
            <a:pPr algn="just">
              <a:buFont typeface="Arial" panose="020B0604020202020204" pitchFamily="34" charset="0"/>
              <a:buChar char="•"/>
            </a:pPr>
            <a:r>
              <a:rPr lang="en-US" b="0" i="0">
                <a:solidFill>
                  <a:srgbClr val="000000"/>
                </a:solidFill>
                <a:effectLst/>
                <a:latin typeface="inter-regular"/>
              </a:rPr>
              <a:t>It does not care about the number of steps involve in searching and only concerned about path cost. Due to which this algorithm may be stuck in an infinite loop.</a:t>
            </a:r>
          </a:p>
          <a:p>
            <a:endParaRPr lang="en-IN"/>
          </a:p>
        </p:txBody>
      </p:sp>
    </p:spTree>
    <p:extLst>
      <p:ext uri="{BB962C8B-B14F-4D97-AF65-F5344CB8AC3E}">
        <p14:creationId xmlns="" xmlns:p14="http://schemas.microsoft.com/office/powerpoint/2010/main" val="586631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Uninformed Search Algorithms">
            <a:extLst>
              <a:ext uri="{FF2B5EF4-FFF2-40B4-BE49-F238E27FC236}">
                <a16:creationId xmlns="" xmlns:a16="http://schemas.microsoft.com/office/drawing/2014/main" id="{FB3C703F-00ED-4E9E-9F1D-48715891D108}"/>
              </a:ext>
            </a:extLst>
          </p:cNvPr>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2293034" y="481128"/>
            <a:ext cx="7369679" cy="614475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3209498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CD43A2-A110-48FB-B575-A745A2595CDD}"/>
              </a:ext>
            </a:extLst>
          </p:cNvPr>
          <p:cNvSpPr>
            <a:spLocks noGrp="1"/>
          </p:cNvSpPr>
          <p:nvPr>
            <p:ph type="title"/>
          </p:nvPr>
        </p:nvSpPr>
        <p:spPr>
          <a:xfrm>
            <a:off x="838200" y="365125"/>
            <a:ext cx="10515600" cy="802493"/>
          </a:xfrm>
        </p:spPr>
        <p:txBody>
          <a:bodyPr/>
          <a:lstStyle/>
          <a:p>
            <a:r>
              <a:rPr lang="en-US" b="0" i="0">
                <a:solidFill>
                  <a:srgbClr val="4D5968"/>
                </a:solidFill>
                <a:effectLst/>
                <a:latin typeface="Nunito Sans" pitchFamily="2" charset="0"/>
              </a:rPr>
              <a:t>Uniform Cost Search</a:t>
            </a:r>
            <a:endParaRPr lang="en-IN"/>
          </a:p>
        </p:txBody>
      </p:sp>
      <p:sp>
        <p:nvSpPr>
          <p:cNvPr id="3" name="Content Placeholder 2">
            <a:extLst>
              <a:ext uri="{FF2B5EF4-FFF2-40B4-BE49-F238E27FC236}">
                <a16:creationId xmlns="" xmlns:a16="http://schemas.microsoft.com/office/drawing/2014/main" id="{55E3F3A6-A0F8-4193-B874-EE3C1133B533}"/>
              </a:ext>
            </a:extLst>
          </p:cNvPr>
          <p:cNvSpPr>
            <a:spLocks noGrp="1"/>
          </p:cNvSpPr>
          <p:nvPr>
            <p:ph idx="1"/>
          </p:nvPr>
        </p:nvSpPr>
        <p:spPr>
          <a:xfrm>
            <a:off x="838200" y="1266092"/>
            <a:ext cx="10331548" cy="4910871"/>
          </a:xfrm>
        </p:spPr>
        <p:txBody>
          <a:bodyPr>
            <a:normAutofit fontScale="92500" lnSpcReduction="10000"/>
          </a:bodyPr>
          <a:lstStyle/>
          <a:p>
            <a:pPr marL="0" indent="0" algn="just">
              <a:buNone/>
            </a:pPr>
            <a:r>
              <a:rPr lang="en-US" b="1" i="0">
                <a:solidFill>
                  <a:srgbClr val="333333"/>
                </a:solidFill>
                <a:effectLst/>
                <a:latin typeface="inter-bold"/>
              </a:rPr>
              <a:t> </a:t>
            </a:r>
            <a:r>
              <a:rPr lang="en-US" b="1" i="0">
                <a:solidFill>
                  <a:srgbClr val="FF0000"/>
                </a:solidFill>
                <a:effectLst/>
                <a:latin typeface="inter-bold"/>
              </a:rPr>
              <a:t>Completeness:</a:t>
            </a:r>
            <a:endParaRPr lang="en-US" b="0" i="0">
              <a:solidFill>
                <a:srgbClr val="FF0000"/>
              </a:solidFill>
              <a:effectLst/>
              <a:latin typeface="inter-regular"/>
            </a:endParaRPr>
          </a:p>
          <a:p>
            <a:pPr algn="just"/>
            <a:r>
              <a:rPr lang="en-US" b="0" i="0">
                <a:solidFill>
                  <a:srgbClr val="333333"/>
                </a:solidFill>
                <a:effectLst/>
                <a:latin typeface="inter-regular"/>
              </a:rPr>
              <a:t>Uniform-cost search is complete, such as if there is a solution, UCS will find it.</a:t>
            </a:r>
          </a:p>
          <a:p>
            <a:pPr marL="0" indent="0" algn="just">
              <a:buNone/>
            </a:pPr>
            <a:r>
              <a:rPr lang="en-US" b="1" i="0">
                <a:solidFill>
                  <a:srgbClr val="FF0000"/>
                </a:solidFill>
                <a:effectLst/>
                <a:latin typeface="inter-bold"/>
              </a:rPr>
              <a:t>  Time Complexity:</a:t>
            </a:r>
            <a:endParaRPr lang="en-US" b="0" i="0">
              <a:solidFill>
                <a:srgbClr val="FF0000"/>
              </a:solidFill>
              <a:effectLst/>
              <a:latin typeface="inter-regular"/>
            </a:endParaRPr>
          </a:p>
          <a:p>
            <a:pPr algn="just"/>
            <a:r>
              <a:rPr lang="en-US" b="0" i="0">
                <a:solidFill>
                  <a:srgbClr val="333333"/>
                </a:solidFill>
                <a:effectLst/>
                <a:latin typeface="inter-regular"/>
              </a:rPr>
              <a:t>Let C* </a:t>
            </a:r>
            <a:r>
              <a:rPr lang="en-US" b="1" i="0">
                <a:solidFill>
                  <a:srgbClr val="333333"/>
                </a:solidFill>
                <a:effectLst/>
                <a:latin typeface="inter-bold"/>
              </a:rPr>
              <a:t>is Cost of the optimal solution</a:t>
            </a:r>
            <a:r>
              <a:rPr lang="en-US" b="0" i="0">
                <a:solidFill>
                  <a:srgbClr val="333333"/>
                </a:solidFill>
                <a:effectLst/>
                <a:latin typeface="inter-regular"/>
              </a:rPr>
              <a:t>, and </a:t>
            </a:r>
            <a:r>
              <a:rPr lang="en-US" b="1" i="0">
                <a:solidFill>
                  <a:srgbClr val="333333"/>
                </a:solidFill>
                <a:effectLst/>
                <a:latin typeface="inter-bold"/>
              </a:rPr>
              <a:t>ε</a:t>
            </a:r>
            <a:r>
              <a:rPr lang="en-US" b="0" i="0">
                <a:solidFill>
                  <a:srgbClr val="333333"/>
                </a:solidFill>
                <a:effectLst/>
                <a:latin typeface="inter-regular"/>
              </a:rPr>
              <a:t> is each step to get closer to the goal node. Then the number of steps is = C*/ε+1. Here we have taken +1, as we start from state 0 and end to C*/ε.</a:t>
            </a:r>
          </a:p>
          <a:p>
            <a:pPr algn="just"/>
            <a:r>
              <a:rPr lang="en-US" b="0" i="0">
                <a:solidFill>
                  <a:srgbClr val="333333"/>
                </a:solidFill>
                <a:effectLst/>
                <a:latin typeface="inter-regular"/>
              </a:rPr>
              <a:t>Hence, the worst-case time complexity of Uniform-cost search is </a:t>
            </a:r>
            <a:r>
              <a:rPr lang="en-US" b="1" i="0">
                <a:solidFill>
                  <a:srgbClr val="FF0000"/>
                </a:solidFill>
                <a:effectLst/>
                <a:latin typeface="inter-bold"/>
              </a:rPr>
              <a:t>O(b</a:t>
            </a:r>
            <a:r>
              <a:rPr lang="en-US" b="1" i="0" baseline="30000">
                <a:solidFill>
                  <a:srgbClr val="FF0000"/>
                </a:solidFill>
                <a:effectLst/>
                <a:latin typeface="inter-bold"/>
              </a:rPr>
              <a:t>1 + [C*/ε]</a:t>
            </a:r>
            <a:r>
              <a:rPr lang="en-US" b="1" i="0">
                <a:solidFill>
                  <a:srgbClr val="FF0000"/>
                </a:solidFill>
                <a:effectLst/>
                <a:latin typeface="inter-bold"/>
              </a:rPr>
              <a:t>)/</a:t>
            </a:r>
            <a:r>
              <a:rPr lang="en-US" b="0" i="0">
                <a:solidFill>
                  <a:srgbClr val="FF0000"/>
                </a:solidFill>
                <a:effectLst/>
                <a:latin typeface="inter-regular"/>
              </a:rPr>
              <a:t>.</a:t>
            </a:r>
          </a:p>
          <a:p>
            <a:pPr marL="0" indent="0" algn="just">
              <a:buNone/>
            </a:pPr>
            <a:r>
              <a:rPr lang="en-US" b="1" i="0">
                <a:solidFill>
                  <a:srgbClr val="333333"/>
                </a:solidFill>
                <a:effectLst/>
                <a:latin typeface="inter-bold"/>
              </a:rPr>
              <a:t>  </a:t>
            </a:r>
            <a:r>
              <a:rPr lang="en-US" b="1" i="0">
                <a:solidFill>
                  <a:srgbClr val="FF0000"/>
                </a:solidFill>
                <a:effectLst/>
                <a:latin typeface="inter-bold"/>
              </a:rPr>
              <a:t>Space Complexity:</a:t>
            </a:r>
            <a:endParaRPr lang="en-US" b="0" i="0">
              <a:solidFill>
                <a:srgbClr val="FF0000"/>
              </a:solidFill>
              <a:effectLst/>
              <a:latin typeface="inter-regular"/>
            </a:endParaRPr>
          </a:p>
          <a:p>
            <a:pPr algn="just"/>
            <a:r>
              <a:rPr lang="en-US" b="0" i="0">
                <a:solidFill>
                  <a:srgbClr val="333333"/>
                </a:solidFill>
                <a:effectLst/>
                <a:latin typeface="inter-regular"/>
              </a:rPr>
              <a:t>The same logic is for space complexity so, the worst-case space complexity of Uniform-cost search is </a:t>
            </a:r>
            <a:r>
              <a:rPr lang="en-US" b="1" i="0">
                <a:solidFill>
                  <a:srgbClr val="FF0000"/>
                </a:solidFill>
                <a:effectLst/>
                <a:latin typeface="inter-bold"/>
              </a:rPr>
              <a:t>O(b</a:t>
            </a:r>
            <a:r>
              <a:rPr lang="en-US" b="1" i="0" baseline="30000">
                <a:solidFill>
                  <a:srgbClr val="FF0000"/>
                </a:solidFill>
                <a:effectLst/>
                <a:latin typeface="inter-bold"/>
              </a:rPr>
              <a:t>1 + [C*/ε]</a:t>
            </a:r>
            <a:r>
              <a:rPr lang="en-US" b="1" i="0">
                <a:solidFill>
                  <a:srgbClr val="FF0000"/>
                </a:solidFill>
                <a:effectLst/>
                <a:latin typeface="inter-bold"/>
              </a:rPr>
              <a:t>)</a:t>
            </a:r>
            <a:r>
              <a:rPr lang="en-US" b="0" i="0">
                <a:solidFill>
                  <a:srgbClr val="FF0000"/>
                </a:solidFill>
                <a:effectLst/>
                <a:latin typeface="inter-regular"/>
              </a:rPr>
              <a:t>.</a:t>
            </a:r>
          </a:p>
          <a:p>
            <a:endParaRPr lang="en-IN"/>
          </a:p>
        </p:txBody>
      </p:sp>
    </p:spTree>
    <p:extLst>
      <p:ext uri="{BB962C8B-B14F-4D97-AF65-F5344CB8AC3E}">
        <p14:creationId xmlns="" xmlns:p14="http://schemas.microsoft.com/office/powerpoint/2010/main" val="300891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4C94118-5BC1-338C-1B6A-9EE30CF85959}"/>
              </a:ext>
            </a:extLst>
          </p:cNvPr>
          <p:cNvPicPr>
            <a:picLocks noChangeAspect="1"/>
          </p:cNvPicPr>
          <p:nvPr/>
        </p:nvPicPr>
        <p:blipFill>
          <a:blip r:embed="rId2"/>
          <a:stretch>
            <a:fillRect/>
          </a:stretch>
        </p:blipFill>
        <p:spPr>
          <a:xfrm>
            <a:off x="858129" y="506438"/>
            <a:ext cx="10100603" cy="5795888"/>
          </a:xfrm>
          <a:prstGeom prst="rect">
            <a:avLst/>
          </a:prstGeom>
        </p:spPr>
      </p:pic>
    </p:spTree>
    <p:extLst>
      <p:ext uri="{BB962C8B-B14F-4D97-AF65-F5344CB8AC3E}">
        <p14:creationId xmlns="" xmlns:p14="http://schemas.microsoft.com/office/powerpoint/2010/main" val="12356483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7588C85-3C0B-4FA6-8E60-1ECBA911DD44}"/>
              </a:ext>
            </a:extLst>
          </p:cNvPr>
          <p:cNvSpPr>
            <a:spLocks noGrp="1"/>
          </p:cNvSpPr>
          <p:nvPr>
            <p:ph type="title"/>
          </p:nvPr>
        </p:nvSpPr>
        <p:spPr>
          <a:xfrm>
            <a:off x="838200" y="365125"/>
            <a:ext cx="10515600" cy="844697"/>
          </a:xfrm>
        </p:spPr>
        <p:txBody>
          <a:bodyPr/>
          <a:lstStyle/>
          <a:p>
            <a:r>
              <a:rPr lang="en-IN" b="0" i="0">
                <a:solidFill>
                  <a:srgbClr val="610B38"/>
                </a:solidFill>
                <a:effectLst/>
                <a:latin typeface="erdana"/>
              </a:rPr>
              <a:t>Depth-Limited Search Algorithm:</a:t>
            </a:r>
            <a:endParaRPr lang="en-IN"/>
          </a:p>
        </p:txBody>
      </p:sp>
      <p:sp>
        <p:nvSpPr>
          <p:cNvPr id="3" name="Content Placeholder 2">
            <a:extLst>
              <a:ext uri="{FF2B5EF4-FFF2-40B4-BE49-F238E27FC236}">
                <a16:creationId xmlns="" xmlns:a16="http://schemas.microsoft.com/office/drawing/2014/main" id="{2DA7C65C-1696-4907-BDD5-57A3510BEB17}"/>
              </a:ext>
            </a:extLst>
          </p:cNvPr>
          <p:cNvSpPr>
            <a:spLocks noGrp="1"/>
          </p:cNvSpPr>
          <p:nvPr>
            <p:ph idx="1"/>
          </p:nvPr>
        </p:nvSpPr>
        <p:spPr>
          <a:xfrm>
            <a:off x="838200" y="1434905"/>
            <a:ext cx="10515600" cy="5205046"/>
          </a:xfrm>
        </p:spPr>
        <p:txBody>
          <a:bodyPr>
            <a:normAutofit lnSpcReduction="10000"/>
          </a:bodyPr>
          <a:lstStyle/>
          <a:p>
            <a:pPr algn="just"/>
            <a:r>
              <a:rPr lang="en-US" b="0" i="0">
                <a:solidFill>
                  <a:srgbClr val="333333"/>
                </a:solidFill>
                <a:effectLst/>
                <a:latin typeface="inter-regular"/>
              </a:rPr>
              <a:t>A depth-limited search algorithm is similar to depth-first search with a predetermined limit. </a:t>
            </a:r>
          </a:p>
          <a:p>
            <a:pPr algn="just"/>
            <a:r>
              <a:rPr lang="en-US" b="0" i="0">
                <a:solidFill>
                  <a:srgbClr val="333333"/>
                </a:solidFill>
                <a:effectLst/>
                <a:latin typeface="inter-regular"/>
              </a:rPr>
              <a:t>Depth-limited search can solve the drawback of the infinite path in the Depth-first search. </a:t>
            </a:r>
          </a:p>
          <a:p>
            <a:pPr algn="just"/>
            <a:r>
              <a:rPr lang="en-US" b="0" i="0">
                <a:solidFill>
                  <a:srgbClr val="333333"/>
                </a:solidFill>
                <a:effectLst/>
                <a:latin typeface="inter-regular"/>
              </a:rPr>
              <a:t>In this algorithm, the node at the depth limit will treat as it has no successor nodes further.</a:t>
            </a:r>
          </a:p>
          <a:p>
            <a:pPr marL="0" indent="0" algn="just">
              <a:buNone/>
            </a:pPr>
            <a:r>
              <a:rPr lang="en-US" b="0" i="0">
                <a:solidFill>
                  <a:srgbClr val="FF0000"/>
                </a:solidFill>
                <a:effectLst/>
                <a:latin typeface="inter-regular"/>
              </a:rPr>
              <a:t>Depth-limited search can be terminated with two Conditions of failure:</a:t>
            </a:r>
          </a:p>
          <a:p>
            <a:pPr algn="just">
              <a:buFont typeface="Arial" panose="020B0604020202020204" pitchFamily="34" charset="0"/>
              <a:buChar char="•"/>
            </a:pPr>
            <a:r>
              <a:rPr lang="en-US" b="0" i="0">
                <a:solidFill>
                  <a:srgbClr val="000000"/>
                </a:solidFill>
                <a:effectLst/>
                <a:latin typeface="inter-regular"/>
              </a:rPr>
              <a:t>Standard failure value: It indicates that problem does not have any solution.</a:t>
            </a:r>
          </a:p>
          <a:p>
            <a:pPr algn="just">
              <a:buFont typeface="Arial" panose="020B0604020202020204" pitchFamily="34" charset="0"/>
              <a:buChar char="•"/>
            </a:pPr>
            <a:r>
              <a:rPr lang="en-US" b="0" i="0">
                <a:solidFill>
                  <a:srgbClr val="000000"/>
                </a:solidFill>
                <a:effectLst/>
                <a:latin typeface="inter-regular"/>
              </a:rPr>
              <a:t>Cutoff failure value: It defines no solution for the problem within a given depth limit.</a:t>
            </a:r>
          </a:p>
          <a:p>
            <a:pPr algn="just"/>
            <a:endParaRPr lang="en-US" b="0" i="0">
              <a:solidFill>
                <a:srgbClr val="333333"/>
              </a:solidFill>
              <a:effectLst/>
              <a:latin typeface="inter-regular"/>
            </a:endParaRPr>
          </a:p>
          <a:p>
            <a:endParaRPr lang="en-IN"/>
          </a:p>
        </p:txBody>
      </p:sp>
    </p:spTree>
    <p:extLst>
      <p:ext uri="{BB962C8B-B14F-4D97-AF65-F5344CB8AC3E}">
        <p14:creationId xmlns="" xmlns:p14="http://schemas.microsoft.com/office/powerpoint/2010/main" val="8912786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7588C85-3C0B-4FA6-8E60-1ECBA911DD44}"/>
              </a:ext>
            </a:extLst>
          </p:cNvPr>
          <p:cNvSpPr>
            <a:spLocks noGrp="1"/>
          </p:cNvSpPr>
          <p:nvPr>
            <p:ph type="title"/>
          </p:nvPr>
        </p:nvSpPr>
        <p:spPr>
          <a:xfrm>
            <a:off x="838200" y="365125"/>
            <a:ext cx="10515600" cy="844697"/>
          </a:xfrm>
        </p:spPr>
        <p:txBody>
          <a:bodyPr/>
          <a:lstStyle/>
          <a:p>
            <a:r>
              <a:rPr lang="en-IN" b="0" i="0">
                <a:solidFill>
                  <a:srgbClr val="610B38"/>
                </a:solidFill>
                <a:effectLst/>
                <a:latin typeface="erdana"/>
              </a:rPr>
              <a:t>Depth-Limited Search Algorithm:</a:t>
            </a:r>
            <a:endParaRPr lang="en-IN"/>
          </a:p>
        </p:txBody>
      </p:sp>
      <p:sp>
        <p:nvSpPr>
          <p:cNvPr id="3" name="Content Placeholder 2">
            <a:extLst>
              <a:ext uri="{FF2B5EF4-FFF2-40B4-BE49-F238E27FC236}">
                <a16:creationId xmlns="" xmlns:a16="http://schemas.microsoft.com/office/drawing/2014/main" id="{2DA7C65C-1696-4907-BDD5-57A3510BEB17}"/>
              </a:ext>
            </a:extLst>
          </p:cNvPr>
          <p:cNvSpPr>
            <a:spLocks noGrp="1"/>
          </p:cNvSpPr>
          <p:nvPr>
            <p:ph idx="1"/>
          </p:nvPr>
        </p:nvSpPr>
        <p:spPr>
          <a:xfrm>
            <a:off x="838200" y="1434905"/>
            <a:ext cx="10515600" cy="5205046"/>
          </a:xfrm>
        </p:spPr>
        <p:txBody>
          <a:bodyPr>
            <a:normAutofit/>
          </a:bodyPr>
          <a:lstStyle/>
          <a:p>
            <a:pPr marL="0" indent="0" algn="just">
              <a:buNone/>
            </a:pPr>
            <a:r>
              <a:rPr lang="en-US" b="1" i="0">
                <a:solidFill>
                  <a:srgbClr val="333333"/>
                </a:solidFill>
                <a:effectLst/>
                <a:latin typeface="inter-bold"/>
              </a:rPr>
              <a:t>  </a:t>
            </a:r>
            <a:r>
              <a:rPr lang="en-US" b="1" i="0">
                <a:solidFill>
                  <a:srgbClr val="FF0000"/>
                </a:solidFill>
                <a:effectLst/>
                <a:latin typeface="inter-bold"/>
              </a:rPr>
              <a:t>Advantages:</a:t>
            </a:r>
            <a:endParaRPr lang="en-US" b="0" i="0">
              <a:solidFill>
                <a:srgbClr val="FF0000"/>
              </a:solidFill>
              <a:effectLst/>
              <a:latin typeface="inter-regular"/>
            </a:endParaRPr>
          </a:p>
          <a:p>
            <a:pPr algn="just"/>
            <a:r>
              <a:rPr lang="en-US" b="0" i="0">
                <a:solidFill>
                  <a:srgbClr val="333333"/>
                </a:solidFill>
                <a:effectLst/>
                <a:latin typeface="inter-regular"/>
              </a:rPr>
              <a:t>Depth-limited search is Memory efficient.</a:t>
            </a:r>
          </a:p>
          <a:p>
            <a:pPr algn="just"/>
            <a:endParaRPr lang="en-US" b="0" i="0">
              <a:solidFill>
                <a:srgbClr val="333333"/>
              </a:solidFill>
              <a:effectLst/>
              <a:latin typeface="inter-regular"/>
            </a:endParaRPr>
          </a:p>
          <a:p>
            <a:pPr marL="0" indent="0" algn="just">
              <a:buNone/>
            </a:pPr>
            <a:r>
              <a:rPr lang="en-US" b="1" i="0">
                <a:solidFill>
                  <a:srgbClr val="333333"/>
                </a:solidFill>
                <a:effectLst/>
                <a:latin typeface="inter-bold"/>
              </a:rPr>
              <a:t>  </a:t>
            </a:r>
            <a:r>
              <a:rPr lang="en-US" b="1" i="0">
                <a:solidFill>
                  <a:srgbClr val="FF0000"/>
                </a:solidFill>
                <a:effectLst/>
                <a:latin typeface="inter-bold"/>
              </a:rPr>
              <a:t>Disadvantages:</a:t>
            </a:r>
            <a:endParaRPr lang="en-US" b="0" i="0">
              <a:solidFill>
                <a:srgbClr val="FF0000"/>
              </a:solidFill>
              <a:effectLst/>
              <a:latin typeface="inter-regular"/>
            </a:endParaRPr>
          </a:p>
          <a:p>
            <a:pPr algn="just">
              <a:buFont typeface="Arial" panose="020B0604020202020204" pitchFamily="34" charset="0"/>
              <a:buChar char="•"/>
            </a:pPr>
            <a:r>
              <a:rPr lang="en-US" b="0" i="0">
                <a:solidFill>
                  <a:srgbClr val="000000"/>
                </a:solidFill>
                <a:effectLst/>
                <a:latin typeface="inter-regular"/>
              </a:rPr>
              <a:t>Depth-limited search also has a disadvantage of incompleteness.</a:t>
            </a:r>
          </a:p>
          <a:p>
            <a:pPr algn="just">
              <a:buFont typeface="Arial" panose="020B0604020202020204" pitchFamily="34" charset="0"/>
              <a:buChar char="•"/>
            </a:pPr>
            <a:r>
              <a:rPr lang="en-US" b="0" i="0">
                <a:solidFill>
                  <a:srgbClr val="000000"/>
                </a:solidFill>
                <a:effectLst/>
                <a:latin typeface="inter-regular"/>
              </a:rPr>
              <a:t>It may not be optimal if the problem has more than one solution.</a:t>
            </a:r>
          </a:p>
          <a:p>
            <a:pPr algn="just"/>
            <a:endParaRPr lang="en-US" b="0" i="0">
              <a:solidFill>
                <a:srgbClr val="333333"/>
              </a:solidFill>
              <a:effectLst/>
              <a:latin typeface="inter-regular"/>
            </a:endParaRPr>
          </a:p>
          <a:p>
            <a:endParaRPr lang="en-IN"/>
          </a:p>
        </p:txBody>
      </p:sp>
    </p:spTree>
    <p:extLst>
      <p:ext uri="{BB962C8B-B14F-4D97-AF65-F5344CB8AC3E}">
        <p14:creationId xmlns="" xmlns:p14="http://schemas.microsoft.com/office/powerpoint/2010/main" val="4675553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7588C85-3C0B-4FA6-8E60-1ECBA911DD44}"/>
              </a:ext>
            </a:extLst>
          </p:cNvPr>
          <p:cNvSpPr>
            <a:spLocks noGrp="1"/>
          </p:cNvSpPr>
          <p:nvPr>
            <p:ph type="title"/>
          </p:nvPr>
        </p:nvSpPr>
        <p:spPr>
          <a:xfrm>
            <a:off x="838200" y="365125"/>
            <a:ext cx="10515600" cy="844697"/>
          </a:xfrm>
        </p:spPr>
        <p:txBody>
          <a:bodyPr/>
          <a:lstStyle/>
          <a:p>
            <a:r>
              <a:rPr lang="en-IN" b="0" i="0">
                <a:solidFill>
                  <a:srgbClr val="610B38"/>
                </a:solidFill>
                <a:effectLst/>
                <a:latin typeface="erdana"/>
              </a:rPr>
              <a:t>Depth-Limited Search Algorithm:</a:t>
            </a:r>
            <a:endParaRPr lang="en-IN"/>
          </a:p>
        </p:txBody>
      </p:sp>
      <p:sp>
        <p:nvSpPr>
          <p:cNvPr id="3" name="Content Placeholder 2">
            <a:extLst>
              <a:ext uri="{FF2B5EF4-FFF2-40B4-BE49-F238E27FC236}">
                <a16:creationId xmlns="" xmlns:a16="http://schemas.microsoft.com/office/drawing/2014/main" id="{2DA7C65C-1696-4907-BDD5-57A3510BEB17}"/>
              </a:ext>
            </a:extLst>
          </p:cNvPr>
          <p:cNvSpPr>
            <a:spLocks noGrp="1"/>
          </p:cNvSpPr>
          <p:nvPr>
            <p:ph idx="1"/>
          </p:nvPr>
        </p:nvSpPr>
        <p:spPr>
          <a:xfrm>
            <a:off x="838200" y="1434905"/>
            <a:ext cx="10515600" cy="5205046"/>
          </a:xfrm>
        </p:spPr>
        <p:txBody>
          <a:bodyPr>
            <a:normAutofit/>
          </a:bodyPr>
          <a:lstStyle/>
          <a:p>
            <a:pPr marL="0" indent="0" algn="just">
              <a:buNone/>
            </a:pPr>
            <a:r>
              <a:rPr lang="en-US" b="1" i="0">
                <a:solidFill>
                  <a:srgbClr val="333333"/>
                </a:solidFill>
                <a:effectLst/>
                <a:latin typeface="inter-bold"/>
              </a:rPr>
              <a:t>  </a:t>
            </a:r>
            <a:endParaRPr lang="en-IN"/>
          </a:p>
        </p:txBody>
      </p:sp>
      <p:pic>
        <p:nvPicPr>
          <p:cNvPr id="1026" name="Picture 2" descr="Uninformed Search Algorithms">
            <a:extLst>
              <a:ext uri="{FF2B5EF4-FFF2-40B4-BE49-F238E27FC236}">
                <a16:creationId xmlns="" xmlns:a16="http://schemas.microsoft.com/office/drawing/2014/main" id="{92C69377-865D-4BFA-B70B-DA19E39575E5}"/>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772529" y="1524000"/>
            <a:ext cx="7469945" cy="496988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9258068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7588C85-3C0B-4FA6-8E60-1ECBA911DD44}"/>
              </a:ext>
            </a:extLst>
          </p:cNvPr>
          <p:cNvSpPr>
            <a:spLocks noGrp="1"/>
          </p:cNvSpPr>
          <p:nvPr>
            <p:ph type="title"/>
          </p:nvPr>
        </p:nvSpPr>
        <p:spPr>
          <a:xfrm>
            <a:off x="838200" y="365125"/>
            <a:ext cx="10515600" cy="844697"/>
          </a:xfrm>
        </p:spPr>
        <p:txBody>
          <a:bodyPr/>
          <a:lstStyle/>
          <a:p>
            <a:r>
              <a:rPr lang="en-IN" b="0" i="0">
                <a:solidFill>
                  <a:srgbClr val="610B38"/>
                </a:solidFill>
                <a:effectLst/>
                <a:latin typeface="erdana"/>
              </a:rPr>
              <a:t>Depth-Limited Search Algorithm:</a:t>
            </a:r>
            <a:endParaRPr lang="en-IN"/>
          </a:p>
        </p:txBody>
      </p:sp>
      <p:sp>
        <p:nvSpPr>
          <p:cNvPr id="3" name="Content Placeholder 2">
            <a:extLst>
              <a:ext uri="{FF2B5EF4-FFF2-40B4-BE49-F238E27FC236}">
                <a16:creationId xmlns="" xmlns:a16="http://schemas.microsoft.com/office/drawing/2014/main" id="{2DA7C65C-1696-4907-BDD5-57A3510BEB17}"/>
              </a:ext>
            </a:extLst>
          </p:cNvPr>
          <p:cNvSpPr>
            <a:spLocks noGrp="1"/>
          </p:cNvSpPr>
          <p:nvPr>
            <p:ph idx="1"/>
          </p:nvPr>
        </p:nvSpPr>
        <p:spPr>
          <a:xfrm>
            <a:off x="838200" y="1434905"/>
            <a:ext cx="10515600" cy="5205046"/>
          </a:xfrm>
        </p:spPr>
        <p:txBody>
          <a:bodyPr>
            <a:normAutofit/>
          </a:bodyPr>
          <a:lstStyle/>
          <a:p>
            <a:pPr marL="0" indent="0" algn="just">
              <a:buNone/>
            </a:pPr>
            <a:r>
              <a:rPr lang="en-US" b="1" i="0">
                <a:solidFill>
                  <a:srgbClr val="333333"/>
                </a:solidFill>
                <a:effectLst/>
                <a:latin typeface="inter-bold"/>
              </a:rPr>
              <a:t>  </a:t>
            </a:r>
            <a:endParaRPr lang="en-IN"/>
          </a:p>
        </p:txBody>
      </p:sp>
      <p:sp>
        <p:nvSpPr>
          <p:cNvPr id="6" name="TextBox 5">
            <a:extLst>
              <a:ext uri="{FF2B5EF4-FFF2-40B4-BE49-F238E27FC236}">
                <a16:creationId xmlns="" xmlns:a16="http://schemas.microsoft.com/office/drawing/2014/main" id="{E06B72C0-BD00-4DA1-866E-AEDEAED7AF3E}"/>
              </a:ext>
            </a:extLst>
          </p:cNvPr>
          <p:cNvSpPr txBox="1"/>
          <p:nvPr/>
        </p:nvSpPr>
        <p:spPr>
          <a:xfrm>
            <a:off x="984737" y="2686819"/>
            <a:ext cx="10199077" cy="2677656"/>
          </a:xfrm>
          <a:prstGeom prst="rect">
            <a:avLst/>
          </a:prstGeom>
          <a:noFill/>
        </p:spPr>
        <p:txBody>
          <a:bodyPr wrap="square">
            <a:spAutoFit/>
          </a:bodyPr>
          <a:lstStyle/>
          <a:p>
            <a:pPr algn="just"/>
            <a:r>
              <a:rPr lang="en-US" sz="2800" b="1" i="0">
                <a:solidFill>
                  <a:srgbClr val="333333"/>
                </a:solidFill>
                <a:effectLst/>
                <a:latin typeface="inter-bold"/>
              </a:rPr>
              <a:t>Completeness:</a:t>
            </a:r>
            <a:r>
              <a:rPr lang="en-US" sz="2800" b="0" i="0">
                <a:solidFill>
                  <a:srgbClr val="333333"/>
                </a:solidFill>
                <a:effectLst/>
                <a:latin typeface="inter-regular"/>
              </a:rPr>
              <a:t> DLS search algorithm is complete if the solution is above the depth-limit.</a:t>
            </a:r>
          </a:p>
          <a:p>
            <a:pPr algn="just"/>
            <a:endParaRPr lang="en-US" sz="2800" b="0" i="0">
              <a:solidFill>
                <a:srgbClr val="333333"/>
              </a:solidFill>
              <a:effectLst/>
              <a:latin typeface="inter-regular"/>
            </a:endParaRPr>
          </a:p>
          <a:p>
            <a:pPr algn="just"/>
            <a:r>
              <a:rPr lang="en-US" sz="2800" b="1" i="0">
                <a:solidFill>
                  <a:srgbClr val="333333"/>
                </a:solidFill>
                <a:effectLst/>
                <a:latin typeface="inter-bold"/>
              </a:rPr>
              <a:t>Time Complexity:</a:t>
            </a:r>
            <a:r>
              <a:rPr lang="en-US" sz="2800" b="0" i="0">
                <a:solidFill>
                  <a:srgbClr val="333333"/>
                </a:solidFill>
                <a:effectLst/>
                <a:latin typeface="inter-regular"/>
              </a:rPr>
              <a:t> Time complexity of DLS algorithm is </a:t>
            </a:r>
            <a:r>
              <a:rPr lang="en-US" sz="2800" b="1" i="0">
                <a:solidFill>
                  <a:srgbClr val="333333"/>
                </a:solidFill>
                <a:effectLst/>
                <a:latin typeface="inter-bold"/>
              </a:rPr>
              <a:t>O(b</a:t>
            </a:r>
            <a:r>
              <a:rPr lang="en-US" sz="2800" b="1" i="0" baseline="30000">
                <a:solidFill>
                  <a:srgbClr val="333333"/>
                </a:solidFill>
                <a:effectLst/>
                <a:latin typeface="inter-bold"/>
              </a:rPr>
              <a:t>ℓ</a:t>
            </a:r>
            <a:r>
              <a:rPr lang="en-US" sz="2800" b="1" i="0">
                <a:solidFill>
                  <a:srgbClr val="333333"/>
                </a:solidFill>
                <a:effectLst/>
                <a:latin typeface="inter-bold"/>
              </a:rPr>
              <a:t>)</a:t>
            </a:r>
            <a:r>
              <a:rPr lang="en-US" sz="2800" b="0" i="0">
                <a:solidFill>
                  <a:srgbClr val="333333"/>
                </a:solidFill>
                <a:effectLst/>
                <a:latin typeface="inter-regular"/>
              </a:rPr>
              <a:t>.</a:t>
            </a:r>
          </a:p>
          <a:p>
            <a:pPr algn="just"/>
            <a:endParaRPr lang="en-US" sz="2800" b="0" i="0">
              <a:solidFill>
                <a:srgbClr val="333333"/>
              </a:solidFill>
              <a:effectLst/>
              <a:latin typeface="inter-regular"/>
            </a:endParaRPr>
          </a:p>
          <a:p>
            <a:pPr algn="just"/>
            <a:r>
              <a:rPr lang="en-US" sz="2800" b="1" i="0">
                <a:solidFill>
                  <a:srgbClr val="333333"/>
                </a:solidFill>
                <a:effectLst/>
                <a:latin typeface="inter-bold"/>
              </a:rPr>
              <a:t>Space Complexity:</a:t>
            </a:r>
            <a:r>
              <a:rPr lang="en-US" sz="2800" b="0" i="0">
                <a:solidFill>
                  <a:srgbClr val="333333"/>
                </a:solidFill>
                <a:effectLst/>
                <a:latin typeface="inter-regular"/>
              </a:rPr>
              <a:t> Space complexity of DLS algorithm is O</a:t>
            </a:r>
            <a:r>
              <a:rPr lang="en-US" sz="2800" b="1" i="0">
                <a:solidFill>
                  <a:srgbClr val="333333"/>
                </a:solidFill>
                <a:effectLst/>
                <a:latin typeface="inter-bold"/>
              </a:rPr>
              <a:t>(b×ℓ)</a:t>
            </a:r>
            <a:r>
              <a:rPr lang="en-US" sz="2800" b="0" i="0">
                <a:solidFill>
                  <a:srgbClr val="333333"/>
                </a:solidFill>
                <a:effectLst/>
                <a:latin typeface="inter-regular"/>
              </a:rPr>
              <a:t>.</a:t>
            </a:r>
            <a:endParaRPr lang="en-US" b="0" i="0">
              <a:solidFill>
                <a:srgbClr val="333333"/>
              </a:solidFill>
              <a:effectLst/>
              <a:latin typeface="inter-regular"/>
            </a:endParaRPr>
          </a:p>
        </p:txBody>
      </p:sp>
    </p:spTree>
    <p:extLst>
      <p:ext uri="{BB962C8B-B14F-4D97-AF65-F5344CB8AC3E}">
        <p14:creationId xmlns="" xmlns:p14="http://schemas.microsoft.com/office/powerpoint/2010/main" val="37814871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D0BFA0E-4A48-4531-925F-6508E1DEEADD}"/>
              </a:ext>
            </a:extLst>
          </p:cNvPr>
          <p:cNvSpPr>
            <a:spLocks noGrp="1"/>
          </p:cNvSpPr>
          <p:nvPr>
            <p:ph type="title"/>
          </p:nvPr>
        </p:nvSpPr>
        <p:spPr>
          <a:xfrm>
            <a:off x="838200" y="365125"/>
            <a:ext cx="10515600" cy="830629"/>
          </a:xfrm>
        </p:spPr>
        <p:txBody>
          <a:bodyPr/>
          <a:lstStyle/>
          <a:p>
            <a:r>
              <a:rPr lang="en-IN" b="0" i="0">
                <a:solidFill>
                  <a:srgbClr val="610B38"/>
                </a:solidFill>
                <a:effectLst/>
                <a:latin typeface="erdana"/>
              </a:rPr>
              <a:t>Iterative deepening depth-first Search:</a:t>
            </a:r>
            <a:endParaRPr lang="en-IN"/>
          </a:p>
        </p:txBody>
      </p:sp>
      <p:sp>
        <p:nvSpPr>
          <p:cNvPr id="3" name="Content Placeholder 2">
            <a:extLst>
              <a:ext uri="{FF2B5EF4-FFF2-40B4-BE49-F238E27FC236}">
                <a16:creationId xmlns="" xmlns:a16="http://schemas.microsoft.com/office/drawing/2014/main" id="{4A1ED889-2B3C-452F-916D-8D2273EAAD41}"/>
              </a:ext>
            </a:extLst>
          </p:cNvPr>
          <p:cNvSpPr>
            <a:spLocks noGrp="1"/>
          </p:cNvSpPr>
          <p:nvPr>
            <p:ph idx="1"/>
          </p:nvPr>
        </p:nvSpPr>
        <p:spPr>
          <a:xfrm>
            <a:off x="838200" y="1294228"/>
            <a:ext cx="10515600" cy="4882735"/>
          </a:xfrm>
        </p:spPr>
        <p:txBody>
          <a:bodyPr/>
          <a:lstStyle/>
          <a:p>
            <a:r>
              <a:rPr lang="en-US" b="0" i="0">
                <a:solidFill>
                  <a:srgbClr val="333333"/>
                </a:solidFill>
                <a:effectLst/>
                <a:latin typeface="inter-regular"/>
              </a:rPr>
              <a:t>The iterative deepening algorithm is a combination of DFS and BFS algorithms. </a:t>
            </a:r>
          </a:p>
          <a:p>
            <a:r>
              <a:rPr lang="en-US" b="0" i="0">
                <a:solidFill>
                  <a:srgbClr val="333333"/>
                </a:solidFill>
                <a:effectLst/>
                <a:latin typeface="inter-regular"/>
              </a:rPr>
              <a:t>This search algorithm finds out the best depth limit and does it by gradually increasing the limit until a goal is found.</a:t>
            </a:r>
          </a:p>
          <a:p>
            <a:r>
              <a:rPr lang="en-US" b="0" i="0">
                <a:solidFill>
                  <a:srgbClr val="333333"/>
                </a:solidFill>
                <a:effectLst/>
                <a:latin typeface="inter-regular"/>
              </a:rPr>
              <a:t>This algorithm performs depth-first search up to a certain "depth limit", and it keeps increasing the depth limit after each iteration until the goal node is found.</a:t>
            </a:r>
            <a:endParaRPr lang="en-US">
              <a:solidFill>
                <a:srgbClr val="333333"/>
              </a:solidFill>
              <a:latin typeface="inter-regular"/>
            </a:endParaRPr>
          </a:p>
          <a:p>
            <a:r>
              <a:rPr lang="en-US" b="0" i="0">
                <a:solidFill>
                  <a:srgbClr val="333333"/>
                </a:solidFill>
                <a:effectLst/>
                <a:latin typeface="inter-regular"/>
              </a:rPr>
              <a:t>This Search algorithm combines the benefits of Breadth-first search's fast search and depth-first search's memory efficiency.</a:t>
            </a:r>
          </a:p>
          <a:p>
            <a:r>
              <a:rPr lang="en-US" b="0" i="0">
                <a:solidFill>
                  <a:srgbClr val="333333"/>
                </a:solidFill>
                <a:effectLst/>
                <a:latin typeface="inter-regular"/>
              </a:rPr>
              <a:t>The iterative search algorithm is useful uninformed search when search space is large, and depth of goal node is unknown.</a:t>
            </a:r>
            <a:endParaRPr lang="en-IN"/>
          </a:p>
        </p:txBody>
      </p:sp>
    </p:spTree>
    <p:extLst>
      <p:ext uri="{BB962C8B-B14F-4D97-AF65-F5344CB8AC3E}">
        <p14:creationId xmlns="" xmlns:p14="http://schemas.microsoft.com/office/powerpoint/2010/main" val="6388337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D0BFA0E-4A48-4531-925F-6508E1DEEADD}"/>
              </a:ext>
            </a:extLst>
          </p:cNvPr>
          <p:cNvSpPr>
            <a:spLocks noGrp="1"/>
          </p:cNvSpPr>
          <p:nvPr>
            <p:ph type="title"/>
          </p:nvPr>
        </p:nvSpPr>
        <p:spPr>
          <a:xfrm>
            <a:off x="838200" y="365125"/>
            <a:ext cx="10515600" cy="830629"/>
          </a:xfrm>
        </p:spPr>
        <p:txBody>
          <a:bodyPr/>
          <a:lstStyle/>
          <a:p>
            <a:r>
              <a:rPr lang="en-IN" b="0" i="0">
                <a:solidFill>
                  <a:srgbClr val="610B38"/>
                </a:solidFill>
                <a:effectLst/>
                <a:latin typeface="erdana"/>
              </a:rPr>
              <a:t>Iterative deepening depth-first Search:</a:t>
            </a:r>
            <a:endParaRPr lang="en-IN"/>
          </a:p>
        </p:txBody>
      </p:sp>
      <p:sp>
        <p:nvSpPr>
          <p:cNvPr id="3" name="Content Placeholder 2">
            <a:extLst>
              <a:ext uri="{FF2B5EF4-FFF2-40B4-BE49-F238E27FC236}">
                <a16:creationId xmlns="" xmlns:a16="http://schemas.microsoft.com/office/drawing/2014/main" id="{4A1ED889-2B3C-452F-916D-8D2273EAAD41}"/>
              </a:ext>
            </a:extLst>
          </p:cNvPr>
          <p:cNvSpPr>
            <a:spLocks noGrp="1"/>
          </p:cNvSpPr>
          <p:nvPr>
            <p:ph idx="1"/>
          </p:nvPr>
        </p:nvSpPr>
        <p:spPr>
          <a:xfrm>
            <a:off x="838200" y="1871003"/>
            <a:ext cx="10515600" cy="4305960"/>
          </a:xfrm>
        </p:spPr>
        <p:txBody>
          <a:bodyPr/>
          <a:lstStyle/>
          <a:p>
            <a:pPr marL="0" indent="0" algn="just">
              <a:buNone/>
            </a:pPr>
            <a:r>
              <a:rPr lang="en-US" b="1" i="0">
                <a:solidFill>
                  <a:srgbClr val="333333"/>
                </a:solidFill>
                <a:effectLst/>
                <a:latin typeface="inter-bold"/>
              </a:rPr>
              <a:t>  </a:t>
            </a:r>
            <a:r>
              <a:rPr lang="en-US" b="1" i="0">
                <a:solidFill>
                  <a:srgbClr val="FF0000"/>
                </a:solidFill>
                <a:effectLst/>
                <a:latin typeface="inter-bold"/>
              </a:rPr>
              <a:t>Advantages:</a:t>
            </a:r>
            <a:endParaRPr lang="en-US" b="0" i="0">
              <a:solidFill>
                <a:srgbClr val="FF0000"/>
              </a:solidFill>
              <a:effectLst/>
              <a:latin typeface="inter-regular"/>
            </a:endParaRPr>
          </a:p>
          <a:p>
            <a:pPr algn="just">
              <a:buFont typeface="Arial" panose="020B0604020202020204" pitchFamily="34" charset="0"/>
              <a:buChar char="•"/>
            </a:pPr>
            <a:r>
              <a:rPr lang="en-US" b="0" i="0">
                <a:solidFill>
                  <a:srgbClr val="000000"/>
                </a:solidFill>
                <a:effectLst/>
                <a:latin typeface="inter-regular"/>
              </a:rPr>
              <a:t>It combines the benefits of BFS and DFS search algorithm in terms of fast search and memory efficiency.</a:t>
            </a:r>
          </a:p>
          <a:p>
            <a:pPr marL="0" indent="0" algn="just">
              <a:buNone/>
            </a:pPr>
            <a:endParaRPr lang="en-US" b="0" i="0">
              <a:solidFill>
                <a:srgbClr val="000000"/>
              </a:solidFill>
              <a:effectLst/>
              <a:latin typeface="inter-regular"/>
            </a:endParaRPr>
          </a:p>
          <a:p>
            <a:pPr marL="0" indent="0" algn="just">
              <a:buNone/>
            </a:pPr>
            <a:r>
              <a:rPr lang="en-US" b="1" i="0">
                <a:solidFill>
                  <a:srgbClr val="333333"/>
                </a:solidFill>
                <a:effectLst/>
                <a:latin typeface="inter-bold"/>
              </a:rPr>
              <a:t>  </a:t>
            </a:r>
            <a:r>
              <a:rPr lang="en-US" b="1" i="0">
                <a:solidFill>
                  <a:srgbClr val="FF0000"/>
                </a:solidFill>
                <a:effectLst/>
                <a:latin typeface="inter-bold"/>
              </a:rPr>
              <a:t>Disadvantages:</a:t>
            </a:r>
            <a:endParaRPr lang="en-US" b="0" i="0">
              <a:solidFill>
                <a:srgbClr val="FF0000"/>
              </a:solidFill>
              <a:effectLst/>
              <a:latin typeface="inter-regular"/>
            </a:endParaRPr>
          </a:p>
          <a:p>
            <a:pPr algn="just">
              <a:buFont typeface="Arial" panose="020B0604020202020204" pitchFamily="34" charset="0"/>
              <a:buChar char="•"/>
            </a:pPr>
            <a:r>
              <a:rPr lang="en-US" b="0" i="0">
                <a:solidFill>
                  <a:srgbClr val="000000"/>
                </a:solidFill>
                <a:effectLst/>
                <a:latin typeface="inter-regular"/>
              </a:rPr>
              <a:t>The main drawback of IDDFS is that it repeats all the work of the previous phase.</a:t>
            </a:r>
          </a:p>
          <a:p>
            <a:pPr marL="0" indent="0">
              <a:buNone/>
            </a:pPr>
            <a:endParaRPr lang="en-IN"/>
          </a:p>
        </p:txBody>
      </p:sp>
    </p:spTree>
    <p:extLst>
      <p:ext uri="{BB962C8B-B14F-4D97-AF65-F5344CB8AC3E}">
        <p14:creationId xmlns="" xmlns:p14="http://schemas.microsoft.com/office/powerpoint/2010/main" val="21910677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D0BFA0E-4A48-4531-925F-6508E1DEEADD}"/>
              </a:ext>
            </a:extLst>
          </p:cNvPr>
          <p:cNvSpPr>
            <a:spLocks noGrp="1"/>
          </p:cNvSpPr>
          <p:nvPr>
            <p:ph type="title"/>
          </p:nvPr>
        </p:nvSpPr>
        <p:spPr>
          <a:xfrm>
            <a:off x="838200" y="365125"/>
            <a:ext cx="10515600" cy="830629"/>
          </a:xfrm>
        </p:spPr>
        <p:txBody>
          <a:bodyPr/>
          <a:lstStyle/>
          <a:p>
            <a:r>
              <a:rPr lang="en-IN" b="0" i="0">
                <a:solidFill>
                  <a:srgbClr val="610B38"/>
                </a:solidFill>
                <a:effectLst/>
                <a:latin typeface="erdana"/>
              </a:rPr>
              <a:t>Iterative deepening depth-first Search:</a:t>
            </a:r>
            <a:endParaRPr lang="en-IN"/>
          </a:p>
        </p:txBody>
      </p:sp>
      <p:sp>
        <p:nvSpPr>
          <p:cNvPr id="3" name="Content Placeholder 2">
            <a:extLst>
              <a:ext uri="{FF2B5EF4-FFF2-40B4-BE49-F238E27FC236}">
                <a16:creationId xmlns="" xmlns:a16="http://schemas.microsoft.com/office/drawing/2014/main" id="{4A1ED889-2B3C-452F-916D-8D2273EAAD41}"/>
              </a:ext>
            </a:extLst>
          </p:cNvPr>
          <p:cNvSpPr>
            <a:spLocks noGrp="1"/>
          </p:cNvSpPr>
          <p:nvPr>
            <p:ph idx="1"/>
          </p:nvPr>
        </p:nvSpPr>
        <p:spPr>
          <a:xfrm>
            <a:off x="838200" y="1195754"/>
            <a:ext cx="10515600" cy="4981209"/>
          </a:xfrm>
        </p:spPr>
        <p:txBody>
          <a:bodyPr>
            <a:normAutofit/>
          </a:bodyPr>
          <a:lstStyle/>
          <a:p>
            <a:pPr marL="0" indent="0" algn="just">
              <a:buNone/>
            </a:pPr>
            <a:r>
              <a:rPr lang="en-US" b="1" i="0">
                <a:solidFill>
                  <a:srgbClr val="333333"/>
                </a:solidFill>
                <a:effectLst/>
                <a:latin typeface="inter-bold"/>
              </a:rPr>
              <a:t>  </a:t>
            </a:r>
            <a:r>
              <a:rPr lang="en-US" b="1" i="0">
                <a:solidFill>
                  <a:srgbClr val="FF0000"/>
                </a:solidFill>
                <a:effectLst/>
                <a:latin typeface="inter-bold"/>
              </a:rPr>
              <a:t>Completeness:</a:t>
            </a:r>
            <a:endParaRPr lang="en-US" b="0" i="0">
              <a:solidFill>
                <a:srgbClr val="FF0000"/>
              </a:solidFill>
              <a:effectLst/>
              <a:latin typeface="inter-regular"/>
            </a:endParaRPr>
          </a:p>
          <a:p>
            <a:pPr algn="just"/>
            <a:r>
              <a:rPr lang="en-US" b="0" i="0">
                <a:solidFill>
                  <a:srgbClr val="333333"/>
                </a:solidFill>
                <a:effectLst/>
                <a:latin typeface="inter-regular"/>
              </a:rPr>
              <a:t>This algorithm is complete is if the branching factor is finite.</a:t>
            </a:r>
          </a:p>
          <a:p>
            <a:pPr marL="0" indent="0" algn="just">
              <a:buNone/>
            </a:pPr>
            <a:r>
              <a:rPr lang="en-US" b="1">
                <a:solidFill>
                  <a:srgbClr val="333333"/>
                </a:solidFill>
                <a:latin typeface="inter-bold"/>
              </a:rPr>
              <a:t>  </a:t>
            </a:r>
            <a:r>
              <a:rPr lang="en-US" b="1" i="0">
                <a:solidFill>
                  <a:srgbClr val="FF0000"/>
                </a:solidFill>
                <a:effectLst/>
                <a:latin typeface="inter-bold"/>
              </a:rPr>
              <a:t>Time Complexity:</a:t>
            </a:r>
            <a:endParaRPr lang="en-US" b="0" i="0">
              <a:solidFill>
                <a:srgbClr val="FF0000"/>
              </a:solidFill>
              <a:effectLst/>
              <a:latin typeface="inter-regular"/>
            </a:endParaRPr>
          </a:p>
          <a:p>
            <a:pPr algn="just"/>
            <a:r>
              <a:rPr lang="en-US" b="0" i="0">
                <a:solidFill>
                  <a:srgbClr val="333333"/>
                </a:solidFill>
                <a:effectLst/>
                <a:latin typeface="inter-regular"/>
              </a:rPr>
              <a:t>Let's suppose b is the branching factor and depth is d then the worst-case time complexity is </a:t>
            </a:r>
            <a:r>
              <a:rPr lang="en-US" b="1" i="0">
                <a:solidFill>
                  <a:srgbClr val="333333"/>
                </a:solidFill>
                <a:effectLst/>
                <a:latin typeface="inter-bold"/>
              </a:rPr>
              <a:t>O(b</a:t>
            </a:r>
            <a:r>
              <a:rPr lang="en-US" b="1" i="0" baseline="30000">
                <a:solidFill>
                  <a:srgbClr val="333333"/>
                </a:solidFill>
                <a:effectLst/>
                <a:latin typeface="inter-bold"/>
              </a:rPr>
              <a:t>d</a:t>
            </a:r>
            <a:r>
              <a:rPr lang="en-US" b="1" i="0">
                <a:solidFill>
                  <a:srgbClr val="333333"/>
                </a:solidFill>
                <a:effectLst/>
                <a:latin typeface="inter-bold"/>
              </a:rPr>
              <a:t>)</a:t>
            </a:r>
            <a:r>
              <a:rPr lang="en-US" b="0" i="0">
                <a:solidFill>
                  <a:srgbClr val="333333"/>
                </a:solidFill>
                <a:effectLst/>
                <a:latin typeface="inter-regular"/>
              </a:rPr>
              <a:t>.</a:t>
            </a:r>
          </a:p>
          <a:p>
            <a:pPr marL="0" indent="0" algn="just">
              <a:buNone/>
            </a:pPr>
            <a:r>
              <a:rPr lang="en-US" b="1">
                <a:solidFill>
                  <a:srgbClr val="333333"/>
                </a:solidFill>
                <a:latin typeface="inter-bold"/>
              </a:rPr>
              <a:t> </a:t>
            </a:r>
            <a:r>
              <a:rPr lang="en-US" b="1" i="0">
                <a:solidFill>
                  <a:srgbClr val="FF0000"/>
                </a:solidFill>
                <a:effectLst/>
                <a:latin typeface="inter-bold"/>
              </a:rPr>
              <a:t>Space Complexity:</a:t>
            </a:r>
            <a:endParaRPr lang="en-US" b="0" i="0">
              <a:solidFill>
                <a:srgbClr val="FF0000"/>
              </a:solidFill>
              <a:effectLst/>
              <a:latin typeface="inter-regular"/>
            </a:endParaRPr>
          </a:p>
          <a:p>
            <a:pPr algn="just"/>
            <a:r>
              <a:rPr lang="en-US" b="0" i="0">
                <a:solidFill>
                  <a:srgbClr val="333333"/>
                </a:solidFill>
                <a:effectLst/>
                <a:latin typeface="inter-regular"/>
              </a:rPr>
              <a:t>The space complexity of IDDFS will be </a:t>
            </a:r>
            <a:r>
              <a:rPr lang="en-US" b="1" i="0">
                <a:solidFill>
                  <a:srgbClr val="333333"/>
                </a:solidFill>
                <a:effectLst/>
                <a:latin typeface="inter-bold"/>
              </a:rPr>
              <a:t>O(bd)</a:t>
            </a:r>
            <a:r>
              <a:rPr lang="en-US" b="0" i="0">
                <a:solidFill>
                  <a:srgbClr val="333333"/>
                </a:solidFill>
                <a:effectLst/>
                <a:latin typeface="inter-regular"/>
              </a:rPr>
              <a:t>.</a:t>
            </a:r>
          </a:p>
          <a:p>
            <a:pPr marL="0" indent="0" algn="just">
              <a:buNone/>
            </a:pPr>
            <a:r>
              <a:rPr lang="en-US" b="1" i="0">
                <a:solidFill>
                  <a:srgbClr val="333333"/>
                </a:solidFill>
                <a:effectLst/>
                <a:latin typeface="inter-bold"/>
              </a:rPr>
              <a:t>  </a:t>
            </a:r>
            <a:r>
              <a:rPr lang="en-US" b="1" i="0">
                <a:solidFill>
                  <a:srgbClr val="FF0000"/>
                </a:solidFill>
                <a:effectLst/>
                <a:latin typeface="inter-bold"/>
              </a:rPr>
              <a:t>Optimal:</a:t>
            </a:r>
            <a:endParaRPr lang="en-US" b="0" i="0">
              <a:solidFill>
                <a:srgbClr val="FF0000"/>
              </a:solidFill>
              <a:effectLst/>
              <a:latin typeface="inter-regular"/>
            </a:endParaRPr>
          </a:p>
          <a:p>
            <a:pPr algn="just"/>
            <a:r>
              <a:rPr lang="en-US" b="0" i="0">
                <a:solidFill>
                  <a:srgbClr val="333333"/>
                </a:solidFill>
                <a:effectLst/>
                <a:latin typeface="inter-regular"/>
              </a:rPr>
              <a:t>IDDFS algorithm is Optimal.</a:t>
            </a:r>
            <a:endParaRPr lang="en-IN"/>
          </a:p>
        </p:txBody>
      </p:sp>
    </p:spTree>
    <p:extLst>
      <p:ext uri="{BB962C8B-B14F-4D97-AF65-F5344CB8AC3E}">
        <p14:creationId xmlns="" xmlns:p14="http://schemas.microsoft.com/office/powerpoint/2010/main" val="14066595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222E612A-8EA2-47DD-AC09-5A582FA63CA2}"/>
              </a:ext>
            </a:extLst>
          </p:cNvPr>
          <p:cNvPicPr>
            <a:picLocks noChangeAspect="1"/>
          </p:cNvPicPr>
          <p:nvPr/>
        </p:nvPicPr>
        <p:blipFill>
          <a:blip r:embed="rId2"/>
          <a:stretch>
            <a:fillRect/>
          </a:stretch>
        </p:blipFill>
        <p:spPr>
          <a:xfrm>
            <a:off x="0" y="140677"/>
            <a:ext cx="12192001" cy="6717323"/>
          </a:xfrm>
          <a:prstGeom prst="rect">
            <a:avLst/>
          </a:prstGeom>
        </p:spPr>
      </p:pic>
    </p:spTree>
    <p:extLst>
      <p:ext uri="{BB962C8B-B14F-4D97-AF65-F5344CB8AC3E}">
        <p14:creationId xmlns="" xmlns:p14="http://schemas.microsoft.com/office/powerpoint/2010/main" val="18936538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35A0164C-A370-4FB9-A0EF-03A2EDB4F49A}"/>
              </a:ext>
            </a:extLst>
          </p:cNvPr>
          <p:cNvPicPr>
            <a:picLocks noChangeAspect="1"/>
          </p:cNvPicPr>
          <p:nvPr/>
        </p:nvPicPr>
        <p:blipFill>
          <a:blip r:embed="rId2"/>
          <a:stretch>
            <a:fillRect/>
          </a:stretch>
        </p:blipFill>
        <p:spPr>
          <a:xfrm>
            <a:off x="182880" y="239151"/>
            <a:ext cx="11802794" cy="6618849"/>
          </a:xfrm>
          <a:prstGeom prst="rect">
            <a:avLst/>
          </a:prstGeom>
        </p:spPr>
      </p:pic>
    </p:spTree>
    <p:extLst>
      <p:ext uri="{BB962C8B-B14F-4D97-AF65-F5344CB8AC3E}">
        <p14:creationId xmlns="" xmlns:p14="http://schemas.microsoft.com/office/powerpoint/2010/main" val="4105245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6355A34C-73CE-4C87-9968-288554DC4F17}"/>
              </a:ext>
            </a:extLst>
          </p:cNvPr>
          <p:cNvPicPr>
            <a:picLocks noChangeAspect="1"/>
          </p:cNvPicPr>
          <p:nvPr/>
        </p:nvPicPr>
        <p:blipFill>
          <a:blip r:embed="rId2"/>
          <a:stretch>
            <a:fillRect/>
          </a:stretch>
        </p:blipFill>
        <p:spPr>
          <a:xfrm>
            <a:off x="321702" y="281354"/>
            <a:ext cx="11452956" cy="6443003"/>
          </a:xfrm>
          <a:prstGeom prst="rect">
            <a:avLst/>
          </a:prstGeom>
        </p:spPr>
      </p:pic>
    </p:spTree>
    <p:extLst>
      <p:ext uri="{BB962C8B-B14F-4D97-AF65-F5344CB8AC3E}">
        <p14:creationId xmlns="" xmlns:p14="http://schemas.microsoft.com/office/powerpoint/2010/main" val="2529559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D15A2073-85B6-793E-2EBC-72366DF2159E}"/>
              </a:ext>
            </a:extLst>
          </p:cNvPr>
          <p:cNvPicPr>
            <a:picLocks noChangeAspect="1"/>
          </p:cNvPicPr>
          <p:nvPr/>
        </p:nvPicPr>
        <p:blipFill>
          <a:blip r:embed="rId2"/>
          <a:stretch>
            <a:fillRect/>
          </a:stretch>
        </p:blipFill>
        <p:spPr>
          <a:xfrm>
            <a:off x="1598715" y="661181"/>
            <a:ext cx="9064596" cy="5351387"/>
          </a:xfrm>
          <a:prstGeom prst="rect">
            <a:avLst/>
          </a:prstGeom>
        </p:spPr>
      </p:pic>
    </p:spTree>
    <p:extLst>
      <p:ext uri="{BB962C8B-B14F-4D97-AF65-F5344CB8AC3E}">
        <p14:creationId xmlns="" xmlns:p14="http://schemas.microsoft.com/office/powerpoint/2010/main" val="33616288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DF3807B2-F804-44E6-BB8E-3EC848263EA3}"/>
              </a:ext>
            </a:extLst>
          </p:cNvPr>
          <p:cNvPicPr>
            <a:picLocks noChangeAspect="1"/>
          </p:cNvPicPr>
          <p:nvPr/>
        </p:nvPicPr>
        <p:blipFill>
          <a:blip r:embed="rId2"/>
          <a:stretch>
            <a:fillRect/>
          </a:stretch>
        </p:blipFill>
        <p:spPr>
          <a:xfrm>
            <a:off x="820966" y="365760"/>
            <a:ext cx="10686756" cy="6049107"/>
          </a:xfrm>
          <a:prstGeom prst="rect">
            <a:avLst/>
          </a:prstGeom>
        </p:spPr>
      </p:pic>
    </p:spTree>
    <p:extLst>
      <p:ext uri="{BB962C8B-B14F-4D97-AF65-F5344CB8AC3E}">
        <p14:creationId xmlns="" xmlns:p14="http://schemas.microsoft.com/office/powerpoint/2010/main" val="28253366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41644"/>
          </a:xfrm>
        </p:spPr>
        <p:txBody>
          <a:bodyPr/>
          <a:lstStyle/>
          <a:p>
            <a:r>
              <a:rPr lang="en-US" b="1" i="1" dirty="0" smtClean="0"/>
              <a:t>Greedy Best-First Search</a:t>
            </a:r>
            <a:endParaRPr lang="en-US" b="1" dirty="0"/>
          </a:p>
        </p:txBody>
      </p:sp>
      <p:sp>
        <p:nvSpPr>
          <p:cNvPr id="3" name="Content Placeholder 2"/>
          <p:cNvSpPr>
            <a:spLocks noGrp="1"/>
          </p:cNvSpPr>
          <p:nvPr>
            <p:ph idx="1"/>
          </p:nvPr>
        </p:nvSpPr>
        <p:spPr/>
        <p:txBody>
          <a:bodyPr/>
          <a:lstStyle/>
          <a:p>
            <a:r>
              <a:rPr lang="en-US" i="1" dirty="0" smtClean="0"/>
              <a:t>Greedy Best-First Search is an AI search algorithm that attempts to find the most promising path from a given starting point to a goal</a:t>
            </a:r>
            <a:r>
              <a:rPr lang="en-US" i="1" dirty="0" smtClean="0"/>
              <a:t>.</a:t>
            </a:r>
          </a:p>
          <a:p>
            <a:r>
              <a:rPr lang="en-US" i="1" dirty="0" smtClean="0"/>
              <a:t> </a:t>
            </a:r>
            <a:r>
              <a:rPr lang="en-US" i="1" dirty="0" smtClean="0"/>
              <a:t>It prioritizes paths that appear to be the most promising, regardless of whether or not they are actually the shortest path. </a:t>
            </a:r>
            <a:endParaRPr lang="en-US" i="1" dirty="0" smtClean="0"/>
          </a:p>
          <a:p>
            <a:r>
              <a:rPr lang="en-US" i="1" dirty="0" smtClean="0"/>
              <a:t>The </a:t>
            </a:r>
            <a:r>
              <a:rPr lang="en-US" i="1" dirty="0" smtClean="0"/>
              <a:t>algorithm works by evaluating the cost of each possible path and then expanding the path with the lowest cost</a:t>
            </a:r>
            <a:r>
              <a:rPr lang="en-US" i="1" dirty="0" smtClean="0"/>
              <a:t>.</a:t>
            </a:r>
          </a:p>
          <a:p>
            <a:r>
              <a:rPr lang="en-US" i="1" dirty="0" smtClean="0"/>
              <a:t> </a:t>
            </a:r>
            <a:r>
              <a:rPr lang="en-US" i="1" dirty="0" smtClean="0"/>
              <a:t>This process is repeated until the goal is reached.</a:t>
            </a:r>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41644"/>
          </a:xfrm>
        </p:spPr>
        <p:txBody>
          <a:bodyPr/>
          <a:lstStyle/>
          <a:p>
            <a:r>
              <a:rPr lang="en-US" b="1" i="1" dirty="0" smtClean="0"/>
              <a:t>Greedy Best-First Search</a:t>
            </a:r>
            <a:endParaRPr lang="en-US" b="1" dirty="0"/>
          </a:p>
        </p:txBody>
      </p:sp>
      <p:sp>
        <p:nvSpPr>
          <p:cNvPr id="3" name="Content Placeholder 2"/>
          <p:cNvSpPr>
            <a:spLocks noGrp="1"/>
          </p:cNvSpPr>
          <p:nvPr>
            <p:ph idx="1"/>
          </p:nvPr>
        </p:nvSpPr>
        <p:spPr/>
        <p:txBody>
          <a:bodyPr/>
          <a:lstStyle/>
          <a:p>
            <a:pPr algn="just"/>
            <a:r>
              <a:rPr lang="en-US" b="1" dirty="0" smtClean="0"/>
              <a:t>Greedy best-first search</a:t>
            </a:r>
            <a:r>
              <a:rPr lang="en-US" dirty="0" smtClean="0"/>
              <a:t> is an informed search algorithm where the evaluation function is strictly equal to the heuristic function, disregarding the edge weights in a weighted graph. </a:t>
            </a:r>
            <a:endParaRPr lang="en-US" dirty="0" smtClean="0"/>
          </a:p>
          <a:p>
            <a:pPr algn="just"/>
            <a:r>
              <a:rPr lang="en-US" dirty="0" smtClean="0"/>
              <a:t>To </a:t>
            </a:r>
            <a:r>
              <a:rPr lang="en-US" dirty="0" smtClean="0"/>
              <a:t>get from a start node to a target node, the lowest value resulting from some heuristic function, </a:t>
            </a:r>
            <a:r>
              <a:rPr lang="en-US" b="1" dirty="0" smtClean="0"/>
              <a:t>h(x)</a:t>
            </a:r>
            <a:r>
              <a:rPr lang="en-US" dirty="0" smtClean="0"/>
              <a:t>, is considered as the successive node to traverse to. </a:t>
            </a:r>
            <a:endParaRPr lang="en-US" dirty="0" smtClean="0"/>
          </a:p>
          <a:p>
            <a:pPr algn="just"/>
            <a:r>
              <a:rPr lang="en-US" dirty="0" smtClean="0"/>
              <a:t>The </a:t>
            </a:r>
            <a:r>
              <a:rPr lang="en-US" dirty="0" smtClean="0"/>
              <a:t>goal is to choose the quickest and shortest path to the target node</a:t>
            </a:r>
            <a:r>
              <a:rPr lang="en-US" dirty="0" smtClean="0"/>
              <a:t>.</a:t>
            </a: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Evaluation </a:t>
            </a:r>
            <a:r>
              <a:rPr lang="en-US" b="1" dirty="0" smtClean="0"/>
              <a:t>Function</a:t>
            </a:r>
            <a:endParaRPr lang="en-US" dirty="0"/>
          </a:p>
        </p:txBody>
      </p:sp>
      <p:sp>
        <p:nvSpPr>
          <p:cNvPr id="3" name="Content Placeholder 2"/>
          <p:cNvSpPr>
            <a:spLocks noGrp="1"/>
          </p:cNvSpPr>
          <p:nvPr>
            <p:ph idx="1"/>
          </p:nvPr>
        </p:nvSpPr>
        <p:spPr/>
        <p:txBody>
          <a:bodyPr/>
          <a:lstStyle/>
          <a:p>
            <a:r>
              <a:rPr lang="en-US" dirty="0" smtClean="0"/>
              <a:t>The evaluation function, </a:t>
            </a:r>
            <a:r>
              <a:rPr lang="en-US" b="1" dirty="0" smtClean="0"/>
              <a:t>f(x)</a:t>
            </a:r>
            <a:r>
              <a:rPr lang="en-US" dirty="0" smtClean="0"/>
              <a:t>, for the greedy best-first search algorithm is the following</a:t>
            </a:r>
            <a:r>
              <a:rPr lang="en-US" dirty="0" smtClean="0"/>
              <a:t>:</a:t>
            </a:r>
          </a:p>
          <a:p>
            <a:r>
              <a:rPr lang="en-US" dirty="0" smtClean="0"/>
              <a:t> </a:t>
            </a:r>
            <a:r>
              <a:rPr lang="en-US" dirty="0" smtClean="0"/>
              <a:t>                             f(x) = h(x)</a:t>
            </a:r>
          </a:p>
          <a:p>
            <a:endParaRPr lang="en-US" dirty="0" smtClean="0"/>
          </a:p>
          <a:p>
            <a:r>
              <a:rPr lang="en-US" dirty="0" smtClean="0"/>
              <a:t>Here, the evaluation function is equal to the heuristic function. Since this search disregards edge weights, finding the lowest-cost path is not guaranteed.</a:t>
            </a:r>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Heuristic </a:t>
            </a:r>
            <a:r>
              <a:rPr lang="en-US" b="1" dirty="0" smtClean="0"/>
              <a:t>Function</a:t>
            </a:r>
            <a:endParaRPr lang="en-US" dirty="0"/>
          </a:p>
        </p:txBody>
      </p:sp>
      <p:sp>
        <p:nvSpPr>
          <p:cNvPr id="3" name="Content Placeholder 2"/>
          <p:cNvSpPr>
            <a:spLocks noGrp="1"/>
          </p:cNvSpPr>
          <p:nvPr>
            <p:ph idx="1"/>
          </p:nvPr>
        </p:nvSpPr>
        <p:spPr/>
        <p:txBody>
          <a:bodyPr/>
          <a:lstStyle/>
          <a:p>
            <a:r>
              <a:rPr lang="en-US" dirty="0" smtClean="0"/>
              <a:t>A heuristic function, </a:t>
            </a:r>
            <a:r>
              <a:rPr lang="en-US" b="1" dirty="0" smtClean="0"/>
              <a:t>h(x)</a:t>
            </a:r>
            <a:r>
              <a:rPr lang="en-US" dirty="0" smtClean="0"/>
              <a:t>, evaluates the successive node based on how close it is to the target node. </a:t>
            </a:r>
            <a:endParaRPr lang="en-US" dirty="0" smtClean="0"/>
          </a:p>
          <a:p>
            <a:r>
              <a:rPr lang="en-US" dirty="0" smtClean="0"/>
              <a:t>In </a:t>
            </a:r>
            <a:r>
              <a:rPr lang="en-US" dirty="0" smtClean="0"/>
              <a:t>other words, it chooses the immediate low-cost option. As this is the case, however, it does not necessarily find the shortest path to the goal.</a:t>
            </a:r>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The </a:t>
            </a:r>
            <a:r>
              <a:rPr lang="en-US" b="1" dirty="0" smtClean="0"/>
              <a:t>Algorithm</a:t>
            </a:r>
            <a:endParaRPr lang="en-US" dirty="0"/>
          </a:p>
        </p:txBody>
      </p:sp>
      <p:sp>
        <p:nvSpPr>
          <p:cNvPr id="3" name="Content Placeholder 2"/>
          <p:cNvSpPr>
            <a:spLocks noGrp="1"/>
          </p:cNvSpPr>
          <p:nvPr>
            <p:ph idx="1"/>
          </p:nvPr>
        </p:nvSpPr>
        <p:spPr/>
        <p:txBody>
          <a:bodyPr/>
          <a:lstStyle/>
          <a:p>
            <a:r>
              <a:rPr lang="en-US" dirty="0" smtClean="0"/>
              <a:t>Initialize a tree with the root node being the start node in the open list.</a:t>
            </a:r>
          </a:p>
          <a:p>
            <a:r>
              <a:rPr lang="en-US" dirty="0" smtClean="0"/>
              <a:t>If the open list is empty, return a failure, otherwise, add the current node to the closed list.</a:t>
            </a:r>
          </a:p>
          <a:p>
            <a:r>
              <a:rPr lang="en-US" dirty="0" smtClean="0"/>
              <a:t>Remove the node with the lowest </a:t>
            </a:r>
            <a:r>
              <a:rPr lang="en-US" b="1" dirty="0" smtClean="0"/>
              <a:t>h(x)</a:t>
            </a:r>
            <a:r>
              <a:rPr lang="en-US" dirty="0" smtClean="0"/>
              <a:t> value from the open list for exploration.</a:t>
            </a:r>
          </a:p>
          <a:p>
            <a:r>
              <a:rPr lang="en-US" dirty="0" smtClean="0"/>
              <a:t>If a child node is the target, return a success. Otherwise, if the node has not been in either the open or closed list, add it to the open list for exploration.</a:t>
            </a:r>
          </a:p>
          <a:p>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16561"/>
          </a:xfrm>
        </p:spPr>
        <p:txBody>
          <a:bodyPr/>
          <a:lstStyle/>
          <a:p>
            <a:r>
              <a:rPr lang="en-US" b="1" dirty="0" smtClean="0"/>
              <a:t>Disadvantages of Greedy Best-First Search</a:t>
            </a:r>
            <a:r>
              <a:rPr lang="en-US" b="1" dirty="0" smtClean="0"/>
              <a:t>:</a:t>
            </a:r>
            <a:endParaRPr lang="en-US" dirty="0"/>
          </a:p>
        </p:txBody>
      </p:sp>
      <p:sp>
        <p:nvSpPr>
          <p:cNvPr id="3" name="Content Placeholder 2"/>
          <p:cNvSpPr>
            <a:spLocks noGrp="1"/>
          </p:cNvSpPr>
          <p:nvPr>
            <p:ph idx="1"/>
          </p:nvPr>
        </p:nvSpPr>
        <p:spPr>
          <a:xfrm>
            <a:off x="838200" y="1392702"/>
            <a:ext cx="10515600" cy="5008098"/>
          </a:xfrm>
        </p:spPr>
        <p:txBody>
          <a:bodyPr>
            <a:normAutofit/>
          </a:bodyPr>
          <a:lstStyle/>
          <a:p>
            <a:pPr fontAlgn="base"/>
            <a:r>
              <a:rPr lang="en-US" b="1" dirty="0" smtClean="0"/>
              <a:t>Inaccurate Results: </a:t>
            </a:r>
            <a:r>
              <a:rPr lang="en-US" dirty="0" smtClean="0"/>
              <a:t>Greedy Best-First Search is not always guaranteed to find the optimal solution, as it is only concerned with finding the most promising path.</a:t>
            </a:r>
          </a:p>
          <a:p>
            <a:pPr fontAlgn="base"/>
            <a:r>
              <a:rPr lang="en-US" b="1" dirty="0" smtClean="0"/>
              <a:t>Local Optima:</a:t>
            </a:r>
            <a:r>
              <a:rPr lang="en-US" dirty="0" smtClean="0"/>
              <a:t> Greedy Best-First Search can get stuck in local optima, meaning that the path chosen may not be the best possible path.</a:t>
            </a:r>
          </a:p>
          <a:p>
            <a:pPr fontAlgn="base"/>
            <a:r>
              <a:rPr lang="en-US" b="1" dirty="0" smtClean="0"/>
              <a:t>Heuristic Function: </a:t>
            </a:r>
            <a:r>
              <a:rPr lang="en-US" dirty="0" smtClean="0"/>
              <a:t>Greedy Best-First Search requires a heuristic function in order to work, which adds complexity to the algorithm</a:t>
            </a:r>
            <a:r>
              <a:rPr lang="en-US" b="1" dirty="0" smtClean="0"/>
              <a:t>.</a:t>
            </a:r>
            <a:endParaRPr lang="en-US" dirty="0" smtClean="0"/>
          </a:p>
          <a:p>
            <a:pPr fontAlgn="base"/>
            <a:r>
              <a:rPr lang="en-US" b="1" dirty="0" smtClean="0"/>
              <a:t>Lack of Completeness: </a:t>
            </a:r>
            <a:r>
              <a:rPr lang="en-US" dirty="0" smtClean="0"/>
              <a:t>Greedy Best-First Search is not a complete algorithm, meaning it may not always find a solution if one is exists. This can happen if the algorithm gets stuck in a cycle or if the search space is a too much complex.</a:t>
            </a:r>
          </a:p>
          <a:p>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66CFB80-5E17-4B04-AF26-A93FC6CC4496}"/>
              </a:ext>
            </a:extLst>
          </p:cNvPr>
          <p:cNvSpPr>
            <a:spLocks noGrp="1"/>
          </p:cNvSpPr>
          <p:nvPr>
            <p:ph type="title"/>
          </p:nvPr>
        </p:nvSpPr>
        <p:spPr>
          <a:xfrm>
            <a:off x="838200" y="365126"/>
            <a:ext cx="10515600" cy="760290"/>
          </a:xfrm>
        </p:spPr>
        <p:txBody>
          <a:bodyPr/>
          <a:lstStyle/>
          <a:p>
            <a:r>
              <a:rPr lang="en-US"/>
              <a:t>A* Algorithm:</a:t>
            </a:r>
            <a:endParaRPr lang="en-IN"/>
          </a:p>
        </p:txBody>
      </p:sp>
      <p:sp>
        <p:nvSpPr>
          <p:cNvPr id="3" name="Content Placeholder 2">
            <a:extLst>
              <a:ext uri="{FF2B5EF4-FFF2-40B4-BE49-F238E27FC236}">
                <a16:creationId xmlns="" xmlns:a16="http://schemas.microsoft.com/office/drawing/2014/main" id="{93DF7882-C127-461B-8734-6E2576839DDF}"/>
              </a:ext>
            </a:extLst>
          </p:cNvPr>
          <p:cNvSpPr>
            <a:spLocks noGrp="1"/>
          </p:cNvSpPr>
          <p:nvPr>
            <p:ph idx="1"/>
          </p:nvPr>
        </p:nvSpPr>
        <p:spPr>
          <a:xfrm>
            <a:off x="838200" y="1420837"/>
            <a:ext cx="10515600" cy="4756126"/>
          </a:xfrm>
        </p:spPr>
        <p:txBody>
          <a:bodyPr/>
          <a:lstStyle/>
          <a:p>
            <a:pPr algn="just"/>
            <a:r>
              <a:rPr lang="en-US" b="0" i="0">
                <a:solidFill>
                  <a:srgbClr val="222222"/>
                </a:solidFill>
                <a:effectLst/>
                <a:latin typeface="Karla" panose="020B0604020202020204" pitchFamily="2" charset="0"/>
              </a:rPr>
              <a:t>A* Algorithm is basically an artificial intelligence problem used for the pathfinding (from point A to point B) and the Graph traversals. </a:t>
            </a:r>
          </a:p>
          <a:p>
            <a:pPr algn="just"/>
            <a:r>
              <a:rPr lang="en-US" b="0" i="0">
                <a:solidFill>
                  <a:srgbClr val="222222"/>
                </a:solidFill>
                <a:effectLst/>
                <a:latin typeface="Karla" panose="020B0604020202020204" pitchFamily="2" charset="0"/>
              </a:rPr>
              <a:t>This algorithm is flexible and can be used in a wide range of contexts. </a:t>
            </a:r>
          </a:p>
          <a:p>
            <a:pPr algn="just"/>
            <a:r>
              <a:rPr lang="en-US" b="0" i="0">
                <a:solidFill>
                  <a:srgbClr val="222222"/>
                </a:solidFill>
                <a:effectLst/>
                <a:latin typeface="Karla" panose="020B0604020202020204" pitchFamily="2" charset="0"/>
              </a:rPr>
              <a:t>The A* search algorithm uses the heuristic path cost, the starting point’s cost, and the ending point.</a:t>
            </a:r>
            <a:endParaRPr lang="en-IN"/>
          </a:p>
        </p:txBody>
      </p:sp>
    </p:spTree>
    <p:extLst>
      <p:ext uri="{BB962C8B-B14F-4D97-AF65-F5344CB8AC3E}">
        <p14:creationId xmlns="" xmlns:p14="http://schemas.microsoft.com/office/powerpoint/2010/main" val="12417004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66CFB80-5E17-4B04-AF26-A93FC6CC4496}"/>
              </a:ext>
            </a:extLst>
          </p:cNvPr>
          <p:cNvSpPr>
            <a:spLocks noGrp="1"/>
          </p:cNvSpPr>
          <p:nvPr>
            <p:ph type="title"/>
          </p:nvPr>
        </p:nvSpPr>
        <p:spPr>
          <a:xfrm>
            <a:off x="838200" y="365126"/>
            <a:ext cx="10515600" cy="760290"/>
          </a:xfrm>
        </p:spPr>
        <p:txBody>
          <a:bodyPr/>
          <a:lstStyle/>
          <a:p>
            <a:pPr algn="l"/>
            <a:r>
              <a:rPr lang="en-IN" b="1" i="0">
                <a:solidFill>
                  <a:srgbClr val="26821D"/>
                </a:solidFill>
                <a:effectLst/>
                <a:latin typeface="Arial" panose="020B0604020202020204" pitchFamily="34" charset="0"/>
              </a:rPr>
              <a:t>Why A* Algorithm?</a:t>
            </a:r>
          </a:p>
        </p:txBody>
      </p:sp>
      <p:sp>
        <p:nvSpPr>
          <p:cNvPr id="3" name="Content Placeholder 2">
            <a:extLst>
              <a:ext uri="{FF2B5EF4-FFF2-40B4-BE49-F238E27FC236}">
                <a16:creationId xmlns="" xmlns:a16="http://schemas.microsoft.com/office/drawing/2014/main" id="{93DF7882-C127-461B-8734-6E2576839DDF}"/>
              </a:ext>
            </a:extLst>
          </p:cNvPr>
          <p:cNvSpPr>
            <a:spLocks noGrp="1"/>
          </p:cNvSpPr>
          <p:nvPr>
            <p:ph idx="1"/>
          </p:nvPr>
        </p:nvSpPr>
        <p:spPr>
          <a:xfrm>
            <a:off x="838200" y="1420837"/>
            <a:ext cx="10515600" cy="4756126"/>
          </a:xfrm>
        </p:spPr>
        <p:txBody>
          <a:bodyPr/>
          <a:lstStyle/>
          <a:p>
            <a:pPr algn="l"/>
            <a:r>
              <a:rPr lang="en-US" b="0" i="0">
                <a:solidFill>
                  <a:srgbClr val="222222"/>
                </a:solidFill>
                <a:effectLst/>
                <a:latin typeface="Karla" pitchFamily="2" charset="0"/>
              </a:rPr>
              <a:t>This Algorithm is the advanced form of the BFS algorithm (Breadth-first search), which searches for the shorter path first than, the longer paths. </a:t>
            </a:r>
          </a:p>
          <a:p>
            <a:pPr algn="l"/>
            <a:r>
              <a:rPr lang="en-US" b="0" i="0">
                <a:solidFill>
                  <a:srgbClr val="222222"/>
                </a:solidFill>
                <a:effectLst/>
                <a:latin typeface="Karla" pitchFamily="2" charset="0"/>
              </a:rPr>
              <a:t>It is a complete as well as an </a:t>
            </a:r>
            <a:r>
              <a:rPr lang="en-US" b="1" i="0">
                <a:solidFill>
                  <a:srgbClr val="222222"/>
                </a:solidFill>
                <a:effectLst/>
                <a:latin typeface="Karla" pitchFamily="2" charset="0"/>
              </a:rPr>
              <a:t>optimal</a:t>
            </a:r>
            <a:r>
              <a:rPr lang="en-US" b="0" i="0">
                <a:solidFill>
                  <a:srgbClr val="222222"/>
                </a:solidFill>
                <a:effectLst/>
                <a:latin typeface="Karla" pitchFamily="2" charset="0"/>
              </a:rPr>
              <a:t> solution for solving path and grid problems.</a:t>
            </a:r>
          </a:p>
          <a:p>
            <a:pPr algn="l"/>
            <a:endParaRPr lang="en-US" b="0" i="0">
              <a:solidFill>
                <a:srgbClr val="222222"/>
              </a:solidFill>
              <a:effectLst/>
              <a:latin typeface="Karla" pitchFamily="2" charset="0"/>
            </a:endParaRPr>
          </a:p>
          <a:p>
            <a:pPr algn="l"/>
            <a:r>
              <a:rPr lang="en-US" b="1" i="0">
                <a:solidFill>
                  <a:srgbClr val="222222"/>
                </a:solidFill>
                <a:effectLst/>
                <a:latin typeface="Karla" pitchFamily="2" charset="0"/>
              </a:rPr>
              <a:t>Optimal</a:t>
            </a:r>
            <a:r>
              <a:rPr lang="en-US" b="0" i="0">
                <a:solidFill>
                  <a:srgbClr val="222222"/>
                </a:solidFill>
                <a:effectLst/>
                <a:latin typeface="Karla" pitchFamily="2" charset="0"/>
              </a:rPr>
              <a:t> – find the least cost from the starting point to the ending point. </a:t>
            </a:r>
          </a:p>
          <a:p>
            <a:pPr algn="l"/>
            <a:r>
              <a:rPr lang="en-US" b="1" i="0">
                <a:solidFill>
                  <a:srgbClr val="222222"/>
                </a:solidFill>
                <a:effectLst/>
                <a:latin typeface="Karla" pitchFamily="2" charset="0"/>
              </a:rPr>
              <a:t>Complete –</a:t>
            </a:r>
            <a:r>
              <a:rPr lang="en-US" b="0" i="0">
                <a:solidFill>
                  <a:srgbClr val="222222"/>
                </a:solidFill>
                <a:effectLst/>
                <a:latin typeface="Karla" pitchFamily="2" charset="0"/>
              </a:rPr>
              <a:t> It means that it will find all the available paths from start to end.</a:t>
            </a:r>
          </a:p>
        </p:txBody>
      </p:sp>
    </p:spTree>
    <p:extLst>
      <p:ext uri="{BB962C8B-B14F-4D97-AF65-F5344CB8AC3E}">
        <p14:creationId xmlns="" xmlns:p14="http://schemas.microsoft.com/office/powerpoint/2010/main" val="39336916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66CFB80-5E17-4B04-AF26-A93FC6CC4496}"/>
              </a:ext>
            </a:extLst>
          </p:cNvPr>
          <p:cNvSpPr>
            <a:spLocks noGrp="1"/>
          </p:cNvSpPr>
          <p:nvPr>
            <p:ph type="title"/>
          </p:nvPr>
        </p:nvSpPr>
        <p:spPr>
          <a:xfrm>
            <a:off x="838200" y="365126"/>
            <a:ext cx="10515600" cy="760290"/>
          </a:xfrm>
        </p:spPr>
        <p:txBody>
          <a:bodyPr>
            <a:normAutofit/>
          </a:bodyPr>
          <a:lstStyle/>
          <a:p>
            <a:r>
              <a:rPr lang="en-IN" b="1" i="0">
                <a:solidFill>
                  <a:srgbClr val="2512B5"/>
                </a:solidFill>
                <a:effectLst/>
                <a:latin typeface="Arial" panose="020B0604020202020204" pitchFamily="34" charset="0"/>
              </a:rPr>
              <a:t>Basic concepts of A*</a:t>
            </a:r>
            <a:endParaRPr lang="en-IN" b="1" i="0">
              <a:solidFill>
                <a:srgbClr val="26821D"/>
              </a:solidFill>
              <a:effectLst/>
              <a:latin typeface="Arial" panose="020B0604020202020204" pitchFamily="34" charset="0"/>
            </a:endParaRPr>
          </a:p>
        </p:txBody>
      </p:sp>
      <p:sp>
        <p:nvSpPr>
          <p:cNvPr id="3" name="Content Placeholder 2">
            <a:extLst>
              <a:ext uri="{FF2B5EF4-FFF2-40B4-BE49-F238E27FC236}">
                <a16:creationId xmlns="" xmlns:a16="http://schemas.microsoft.com/office/drawing/2014/main" id="{93DF7882-C127-461B-8734-6E2576839DDF}"/>
              </a:ext>
            </a:extLst>
          </p:cNvPr>
          <p:cNvSpPr>
            <a:spLocks noGrp="1"/>
          </p:cNvSpPr>
          <p:nvPr>
            <p:ph idx="1"/>
          </p:nvPr>
        </p:nvSpPr>
        <p:spPr>
          <a:xfrm>
            <a:off x="838200" y="1420837"/>
            <a:ext cx="10515600" cy="4756126"/>
          </a:xfrm>
        </p:spPr>
        <p:txBody>
          <a:bodyPr/>
          <a:lstStyle/>
          <a:p>
            <a:pPr algn="l"/>
            <a:r>
              <a:rPr lang="en-US" b="0" i="0">
                <a:solidFill>
                  <a:srgbClr val="222222"/>
                </a:solidFill>
                <a:effectLst/>
                <a:latin typeface="Karla" pitchFamily="2" charset="0"/>
              </a:rPr>
              <a:t>Where</a:t>
            </a:r>
          </a:p>
          <a:p>
            <a:pPr algn="l"/>
            <a:r>
              <a:rPr lang="en-US" b="0" i="0">
                <a:solidFill>
                  <a:srgbClr val="FF0000"/>
                </a:solidFill>
                <a:effectLst/>
                <a:latin typeface="Karla" pitchFamily="2" charset="0"/>
              </a:rPr>
              <a:t>g  (n) : </a:t>
            </a:r>
            <a:r>
              <a:rPr lang="en-US" b="0" i="0">
                <a:solidFill>
                  <a:srgbClr val="222222"/>
                </a:solidFill>
                <a:effectLst/>
                <a:latin typeface="Karla" pitchFamily="2" charset="0"/>
              </a:rPr>
              <a:t>The actual cost path from the start node to the current node. </a:t>
            </a:r>
          </a:p>
          <a:p>
            <a:pPr algn="l"/>
            <a:r>
              <a:rPr lang="en-US" b="0" i="0">
                <a:solidFill>
                  <a:srgbClr val="FF0000"/>
                </a:solidFill>
                <a:effectLst/>
                <a:latin typeface="Karla" pitchFamily="2" charset="0"/>
              </a:rPr>
              <a:t>h ( n) : </a:t>
            </a:r>
            <a:r>
              <a:rPr lang="en-US" b="0" i="0">
                <a:solidFill>
                  <a:srgbClr val="222222"/>
                </a:solidFill>
                <a:effectLst/>
                <a:latin typeface="Karla" pitchFamily="2" charset="0"/>
              </a:rPr>
              <a:t>The actual cost path from the current node to goal node.</a:t>
            </a:r>
          </a:p>
          <a:p>
            <a:pPr algn="l"/>
            <a:r>
              <a:rPr lang="en-US" b="0" i="0">
                <a:solidFill>
                  <a:srgbClr val="FF0000"/>
                </a:solidFill>
                <a:effectLst/>
                <a:latin typeface="Karla" pitchFamily="2" charset="0"/>
              </a:rPr>
              <a:t>f  (n) : </a:t>
            </a:r>
            <a:r>
              <a:rPr lang="en-US" b="0" i="0">
                <a:solidFill>
                  <a:srgbClr val="222222"/>
                </a:solidFill>
                <a:effectLst/>
                <a:latin typeface="Karla" pitchFamily="2" charset="0"/>
              </a:rPr>
              <a:t>The actual cost path from the start node to the goal node.</a:t>
            </a:r>
          </a:p>
          <a:p>
            <a:pPr algn="l"/>
            <a:r>
              <a:rPr lang="en-US" b="0" i="0">
                <a:solidFill>
                  <a:srgbClr val="222222"/>
                </a:solidFill>
                <a:effectLst/>
                <a:latin typeface="Karla" pitchFamily="2" charset="0"/>
              </a:rPr>
              <a:t>For the implementation of A* algorithm we have to use two arrays namely </a:t>
            </a:r>
            <a:r>
              <a:rPr lang="en-US" b="0" i="0">
                <a:solidFill>
                  <a:srgbClr val="FF0000"/>
                </a:solidFill>
                <a:effectLst/>
                <a:latin typeface="Karla" pitchFamily="2" charset="0"/>
              </a:rPr>
              <a:t>OPEN and CLOSE.</a:t>
            </a:r>
          </a:p>
        </p:txBody>
      </p:sp>
    </p:spTree>
    <p:extLst>
      <p:ext uri="{BB962C8B-B14F-4D97-AF65-F5344CB8AC3E}">
        <p14:creationId xmlns="" xmlns:p14="http://schemas.microsoft.com/office/powerpoint/2010/main" val="3796684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FBDE501B-7C63-0E70-5E26-2D88AC68B6B3}"/>
              </a:ext>
            </a:extLst>
          </p:cNvPr>
          <p:cNvPicPr>
            <a:picLocks noChangeAspect="1"/>
          </p:cNvPicPr>
          <p:nvPr/>
        </p:nvPicPr>
        <p:blipFill>
          <a:blip r:embed="rId2"/>
          <a:stretch>
            <a:fillRect/>
          </a:stretch>
        </p:blipFill>
        <p:spPr>
          <a:xfrm>
            <a:off x="900332" y="787792"/>
            <a:ext cx="10484449" cy="5235916"/>
          </a:xfrm>
          <a:prstGeom prst="rect">
            <a:avLst/>
          </a:prstGeom>
        </p:spPr>
      </p:pic>
    </p:spTree>
    <p:extLst>
      <p:ext uri="{BB962C8B-B14F-4D97-AF65-F5344CB8AC3E}">
        <p14:creationId xmlns="" xmlns:p14="http://schemas.microsoft.com/office/powerpoint/2010/main" val="29480565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20103AF-230A-4605-BE02-2E77E29825C7}"/>
              </a:ext>
            </a:extLst>
          </p:cNvPr>
          <p:cNvSpPr>
            <a:spLocks noGrp="1"/>
          </p:cNvSpPr>
          <p:nvPr>
            <p:ph idx="1"/>
          </p:nvPr>
        </p:nvSpPr>
        <p:spPr>
          <a:xfrm>
            <a:off x="838200" y="998806"/>
            <a:ext cx="10515600" cy="5178157"/>
          </a:xfrm>
        </p:spPr>
        <p:txBody>
          <a:bodyPr/>
          <a:lstStyle/>
          <a:p>
            <a:pPr marL="0" indent="0" algn="l">
              <a:buNone/>
            </a:pPr>
            <a:r>
              <a:rPr lang="en-US" b="1" i="0">
                <a:solidFill>
                  <a:srgbClr val="222222"/>
                </a:solidFill>
                <a:effectLst/>
                <a:latin typeface="Karla" pitchFamily="2" charset="0"/>
              </a:rPr>
              <a:t>OPEN:</a:t>
            </a:r>
            <a:endParaRPr lang="en-US" b="0" i="0">
              <a:solidFill>
                <a:srgbClr val="222222"/>
              </a:solidFill>
              <a:effectLst/>
              <a:latin typeface="Karla" pitchFamily="2" charset="0"/>
            </a:endParaRPr>
          </a:p>
          <a:p>
            <a:pPr algn="l"/>
            <a:r>
              <a:rPr lang="en-US" b="0" i="0">
                <a:solidFill>
                  <a:srgbClr val="222222"/>
                </a:solidFill>
                <a:effectLst/>
                <a:latin typeface="Karla" pitchFamily="2" charset="0"/>
              </a:rPr>
              <a:t>An array that contains the nodes that have been generated but have not been yet examined till yet.</a:t>
            </a:r>
          </a:p>
          <a:p>
            <a:pPr marL="0" indent="0" algn="l">
              <a:buNone/>
            </a:pPr>
            <a:r>
              <a:rPr lang="en-US" b="1" i="0">
                <a:solidFill>
                  <a:srgbClr val="222222"/>
                </a:solidFill>
                <a:effectLst/>
                <a:latin typeface="Karla" pitchFamily="2" charset="0"/>
              </a:rPr>
              <a:t>CLOSE:</a:t>
            </a:r>
            <a:endParaRPr lang="en-US" b="0" i="0">
              <a:solidFill>
                <a:srgbClr val="222222"/>
              </a:solidFill>
              <a:effectLst/>
              <a:latin typeface="Karla" pitchFamily="2" charset="0"/>
            </a:endParaRPr>
          </a:p>
          <a:p>
            <a:pPr algn="l"/>
            <a:r>
              <a:rPr lang="en-US" b="0" i="0">
                <a:solidFill>
                  <a:srgbClr val="222222"/>
                </a:solidFill>
                <a:effectLst/>
                <a:latin typeface="Karla" pitchFamily="2" charset="0"/>
              </a:rPr>
              <a:t>An array which contains the nodes which are examined.</a:t>
            </a:r>
          </a:p>
          <a:p>
            <a:endParaRPr lang="en-IN"/>
          </a:p>
        </p:txBody>
      </p:sp>
    </p:spTree>
    <p:extLst>
      <p:ext uri="{BB962C8B-B14F-4D97-AF65-F5344CB8AC3E}">
        <p14:creationId xmlns="" xmlns:p14="http://schemas.microsoft.com/office/powerpoint/2010/main" val="11714346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5B2AA66-0A6C-4753-B8A5-CC06973AA1C5}"/>
              </a:ext>
            </a:extLst>
          </p:cNvPr>
          <p:cNvSpPr>
            <a:spLocks noGrp="1"/>
          </p:cNvSpPr>
          <p:nvPr>
            <p:ph type="title"/>
          </p:nvPr>
        </p:nvSpPr>
        <p:spPr>
          <a:xfrm>
            <a:off x="838200" y="420467"/>
            <a:ext cx="10515600" cy="521140"/>
          </a:xfrm>
        </p:spPr>
        <p:txBody>
          <a:bodyPr>
            <a:normAutofit fontScale="90000"/>
          </a:bodyPr>
          <a:lstStyle/>
          <a:p>
            <a:r>
              <a:rPr lang="en-IN" b="1" i="0">
                <a:solidFill>
                  <a:srgbClr val="2512B5"/>
                </a:solidFill>
                <a:effectLst/>
                <a:latin typeface="Arial" panose="020B0604020202020204" pitchFamily="34" charset="0"/>
              </a:rPr>
              <a:t>Algorithm</a:t>
            </a:r>
            <a:endParaRPr lang="en-IN"/>
          </a:p>
        </p:txBody>
      </p:sp>
      <p:sp>
        <p:nvSpPr>
          <p:cNvPr id="3" name="Content Placeholder 2">
            <a:extLst>
              <a:ext uri="{FF2B5EF4-FFF2-40B4-BE49-F238E27FC236}">
                <a16:creationId xmlns="" xmlns:a16="http://schemas.microsoft.com/office/drawing/2014/main" id="{20F02AA3-1F63-46FD-BC2F-B7D59A2A6E9F}"/>
              </a:ext>
            </a:extLst>
          </p:cNvPr>
          <p:cNvSpPr>
            <a:spLocks noGrp="1"/>
          </p:cNvSpPr>
          <p:nvPr>
            <p:ph idx="1"/>
          </p:nvPr>
        </p:nvSpPr>
        <p:spPr>
          <a:xfrm>
            <a:off x="838200" y="1223890"/>
            <a:ext cx="10515600" cy="4953074"/>
          </a:xfrm>
        </p:spPr>
        <p:txBody>
          <a:bodyPr>
            <a:normAutofit/>
          </a:bodyPr>
          <a:lstStyle/>
          <a:p>
            <a:pPr marL="0" indent="0" algn="l">
              <a:buNone/>
            </a:pPr>
            <a:r>
              <a:rPr lang="en-US" b="1" i="0">
                <a:solidFill>
                  <a:srgbClr val="222222"/>
                </a:solidFill>
                <a:effectLst/>
                <a:latin typeface="Karla" pitchFamily="2" charset="0"/>
              </a:rPr>
              <a:t>1:</a:t>
            </a:r>
            <a:r>
              <a:rPr lang="en-US" b="0" i="0">
                <a:solidFill>
                  <a:srgbClr val="222222"/>
                </a:solidFill>
                <a:effectLst/>
                <a:latin typeface="Karla" pitchFamily="2" charset="0"/>
              </a:rPr>
              <a:t>Firstly, Place the starting node into OPEN and find its f (n) value.</a:t>
            </a:r>
          </a:p>
          <a:p>
            <a:pPr marL="0" indent="0" algn="l">
              <a:buNone/>
            </a:pPr>
            <a:r>
              <a:rPr lang="en-US" b="1" i="0">
                <a:solidFill>
                  <a:srgbClr val="222222"/>
                </a:solidFill>
                <a:effectLst/>
                <a:latin typeface="Karla" pitchFamily="2" charset="0"/>
              </a:rPr>
              <a:t>2: </a:t>
            </a:r>
            <a:r>
              <a:rPr lang="en-US" b="0" i="0">
                <a:solidFill>
                  <a:srgbClr val="222222"/>
                </a:solidFill>
                <a:effectLst/>
                <a:latin typeface="Karla" pitchFamily="2" charset="0"/>
              </a:rPr>
              <a:t>Then remove the node from OPEN, having the smallest f (n) value. If it is a goal node, then stop and return to success.</a:t>
            </a:r>
          </a:p>
          <a:p>
            <a:pPr marL="0" indent="0" algn="l">
              <a:buNone/>
            </a:pPr>
            <a:r>
              <a:rPr lang="en-US" b="1" i="0">
                <a:solidFill>
                  <a:srgbClr val="222222"/>
                </a:solidFill>
                <a:effectLst/>
                <a:latin typeface="Karla" pitchFamily="2" charset="0"/>
              </a:rPr>
              <a:t>3: </a:t>
            </a:r>
            <a:r>
              <a:rPr lang="en-US" b="0" i="0">
                <a:solidFill>
                  <a:srgbClr val="222222"/>
                </a:solidFill>
                <a:effectLst/>
                <a:latin typeface="Karla" pitchFamily="2" charset="0"/>
              </a:rPr>
              <a:t>Else remove the node from OPEN, and find all its successors.</a:t>
            </a:r>
          </a:p>
          <a:p>
            <a:pPr marL="0" indent="0" algn="l">
              <a:buNone/>
            </a:pPr>
            <a:r>
              <a:rPr lang="en-US" b="1" i="0">
                <a:solidFill>
                  <a:srgbClr val="222222"/>
                </a:solidFill>
                <a:effectLst/>
                <a:latin typeface="Karla" pitchFamily="2" charset="0"/>
              </a:rPr>
              <a:t>4: </a:t>
            </a:r>
            <a:r>
              <a:rPr lang="en-US" b="0" i="0">
                <a:solidFill>
                  <a:srgbClr val="222222"/>
                </a:solidFill>
                <a:effectLst/>
                <a:latin typeface="Karla" pitchFamily="2" charset="0"/>
              </a:rPr>
              <a:t>Find the f (n) value of all the successors, place them into OPEN, and place the removed node into CLOSE.</a:t>
            </a:r>
          </a:p>
          <a:p>
            <a:pPr marL="0" indent="0" algn="l">
              <a:buNone/>
            </a:pPr>
            <a:r>
              <a:rPr lang="en-US" b="1" i="0">
                <a:solidFill>
                  <a:srgbClr val="222222"/>
                </a:solidFill>
                <a:effectLst/>
                <a:latin typeface="Karla" pitchFamily="2" charset="0"/>
              </a:rPr>
              <a:t>5: </a:t>
            </a:r>
            <a:r>
              <a:rPr lang="en-US" b="0" i="0" err="1">
                <a:solidFill>
                  <a:srgbClr val="222222"/>
                </a:solidFill>
                <a:effectLst/>
                <a:latin typeface="Karla" pitchFamily="2" charset="0"/>
              </a:rPr>
              <a:t>Goto</a:t>
            </a:r>
            <a:r>
              <a:rPr lang="en-US" b="0" i="0">
                <a:solidFill>
                  <a:srgbClr val="222222"/>
                </a:solidFill>
                <a:effectLst/>
                <a:latin typeface="Karla" pitchFamily="2" charset="0"/>
              </a:rPr>
              <a:t> Step-2.</a:t>
            </a:r>
          </a:p>
          <a:p>
            <a:pPr marL="0" indent="0" algn="l">
              <a:buNone/>
            </a:pPr>
            <a:r>
              <a:rPr lang="en-US" b="1" i="0">
                <a:solidFill>
                  <a:srgbClr val="222222"/>
                </a:solidFill>
                <a:effectLst/>
                <a:latin typeface="Karla" pitchFamily="2" charset="0"/>
              </a:rPr>
              <a:t>6: </a:t>
            </a:r>
            <a:r>
              <a:rPr lang="en-US" b="0" i="0">
                <a:solidFill>
                  <a:srgbClr val="222222"/>
                </a:solidFill>
                <a:effectLst/>
                <a:latin typeface="Karla" pitchFamily="2" charset="0"/>
              </a:rPr>
              <a:t>Exit.</a:t>
            </a:r>
          </a:p>
          <a:p>
            <a:endParaRPr lang="en-IN"/>
          </a:p>
        </p:txBody>
      </p:sp>
    </p:spTree>
    <p:extLst>
      <p:ext uri="{BB962C8B-B14F-4D97-AF65-F5344CB8AC3E}">
        <p14:creationId xmlns="" xmlns:p14="http://schemas.microsoft.com/office/powerpoint/2010/main" val="2061972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692CCC45-2204-4DF2-9ABA-22F72430423C}"/>
              </a:ext>
            </a:extLst>
          </p:cNvPr>
          <p:cNvPicPr>
            <a:picLocks noChangeAspect="1"/>
          </p:cNvPicPr>
          <p:nvPr/>
        </p:nvPicPr>
        <p:blipFill>
          <a:blip r:embed="rId2">
            <a:extLst>
              <a:ext uri="{28A0092B-C50C-407E-A947-70E740481C1C}">
                <a14:useLocalDpi xmlns="" xmlns:a14="http://schemas.microsoft.com/office/drawing/2010/main" val="0"/>
              </a:ext>
            </a:extLst>
          </a:blip>
          <a:srcRect/>
          <a:stretch>
            <a:fillRect/>
          </a:stretch>
        </p:blipFill>
        <p:spPr bwMode="auto">
          <a:xfrm>
            <a:off x="944163" y="126610"/>
            <a:ext cx="9858711" cy="6203852"/>
          </a:xfrm>
          <a:prstGeom prst="rect">
            <a:avLst/>
          </a:prstGeom>
          <a:noFill/>
          <a:ln>
            <a:noFill/>
          </a:ln>
        </p:spPr>
      </p:pic>
    </p:spTree>
    <p:extLst>
      <p:ext uri="{BB962C8B-B14F-4D97-AF65-F5344CB8AC3E}">
        <p14:creationId xmlns="" xmlns:p14="http://schemas.microsoft.com/office/powerpoint/2010/main" val="32474743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igure 3.2 from Solving Problems by Searching 3.1 Problem-solving Agents  3.1.1 Well-defined Problems and Solutions Problem-solving Agents 69 |  Semantic Scholar">
            <a:extLst>
              <a:ext uri="{FF2B5EF4-FFF2-40B4-BE49-F238E27FC236}">
                <a16:creationId xmlns="" xmlns:a16="http://schemas.microsoft.com/office/drawing/2014/main" id="{D369245A-3792-4775-B2A8-4E8BF657B180}"/>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915988" y="0"/>
            <a:ext cx="10360025" cy="68580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548110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4489E66D-E5E0-465A-8F7D-0D5F74C4299F}"/>
              </a:ext>
            </a:extLst>
          </p:cNvPr>
          <p:cNvPicPr>
            <a:picLocks noChangeAspect="1"/>
          </p:cNvPicPr>
          <p:nvPr/>
        </p:nvPicPr>
        <p:blipFill>
          <a:blip r:embed="rId2"/>
          <a:stretch>
            <a:fillRect/>
          </a:stretch>
        </p:blipFill>
        <p:spPr>
          <a:xfrm>
            <a:off x="133350" y="152400"/>
            <a:ext cx="11925300" cy="6553200"/>
          </a:xfrm>
          <a:prstGeom prst="rect">
            <a:avLst/>
          </a:prstGeom>
        </p:spPr>
      </p:pic>
      <mc:AlternateContent xmlns:mc="http://schemas.openxmlformats.org/markup-compatibility/2006">
        <mc:Choice xmlns="" xmlns:p14="http://schemas.microsoft.com/office/powerpoint/2010/main" Requires="p14">
          <p:contentPart p14:bwMode="auto" r:id="rId3">
            <p14:nvContentPartPr>
              <p14:cNvPr id="4" name="Ink 3">
                <a:extLst>
                  <a:ext uri="{FF2B5EF4-FFF2-40B4-BE49-F238E27FC236}">
                    <a16:creationId xmlns:a16="http://schemas.microsoft.com/office/drawing/2014/main" id="{00C2DB1C-CAA5-4703-8C6F-CBAFD2EAE501}"/>
                  </a:ext>
                </a:extLst>
              </p14:cNvPr>
              <p14:cNvContentPartPr/>
              <p14:nvPr/>
            </p14:nvContentPartPr>
            <p14:xfrm>
              <a:off x="758714" y="2063548"/>
              <a:ext cx="482040" cy="454320"/>
            </p14:xfrm>
          </p:contentPart>
        </mc:Choice>
        <mc:Fallback>
          <p:pic>
            <p:nvPicPr>
              <p:cNvPr id="4" name="Ink 3">
                <a:extLst>
                  <a:ext uri="{FF2B5EF4-FFF2-40B4-BE49-F238E27FC236}">
                    <a16:creationId xmlns:p14="http://schemas.microsoft.com/office/powerpoint/2010/main" xmlns="" xmlns:a16="http://schemas.microsoft.com/office/drawing/2014/main" id="{00C2DB1C-CAA5-4703-8C6F-CBAFD2EAE501}"/>
                  </a:ext>
                </a:extLst>
              </p:cNvPr>
              <p:cNvPicPr/>
              <p:nvPr/>
            </p:nvPicPr>
            <p:blipFill>
              <a:blip r:embed="rId4"/>
              <a:stretch>
                <a:fillRect/>
              </a:stretch>
            </p:blipFill>
            <p:spPr>
              <a:xfrm>
                <a:off x="749714" y="2054548"/>
                <a:ext cx="499680" cy="471960"/>
              </a:xfrm>
              <a:prstGeom prst="rect">
                <a:avLst/>
              </a:prstGeom>
            </p:spPr>
          </p:pic>
        </mc:Fallback>
      </mc:AlternateContent>
      <mc:AlternateContent xmlns:mc="http://schemas.openxmlformats.org/markup-compatibility/2006">
        <mc:Choice xmlns="" xmlns:p14="http://schemas.microsoft.com/office/powerpoint/2010/main" Requires="p14">
          <p:contentPart p14:bwMode="auto" r:id="rId5">
            <p14:nvContentPartPr>
              <p14:cNvPr id="5" name="Ink 4">
                <a:extLst>
                  <a:ext uri="{FF2B5EF4-FFF2-40B4-BE49-F238E27FC236}">
                    <a16:creationId xmlns:a16="http://schemas.microsoft.com/office/drawing/2014/main" id="{3112BC33-86F7-4293-A352-DFCCCE65B8D1}"/>
                  </a:ext>
                </a:extLst>
              </p14:cNvPr>
              <p14:cNvContentPartPr/>
              <p14:nvPr/>
            </p14:nvContentPartPr>
            <p14:xfrm>
              <a:off x="5738234" y="4628548"/>
              <a:ext cx="368280" cy="523080"/>
            </p14:xfrm>
          </p:contentPart>
        </mc:Choice>
        <mc:Fallback>
          <p:pic>
            <p:nvPicPr>
              <p:cNvPr id="5" name="Ink 4">
                <a:extLst>
                  <a:ext uri="{FF2B5EF4-FFF2-40B4-BE49-F238E27FC236}">
                    <a16:creationId xmlns:p14="http://schemas.microsoft.com/office/powerpoint/2010/main" xmlns="" xmlns:a16="http://schemas.microsoft.com/office/drawing/2014/main" id="{3112BC33-86F7-4293-A352-DFCCCE65B8D1}"/>
                  </a:ext>
                </a:extLst>
              </p:cNvPr>
              <p:cNvPicPr/>
              <p:nvPr/>
            </p:nvPicPr>
            <p:blipFill>
              <a:blip r:embed="rId6"/>
              <a:stretch>
                <a:fillRect/>
              </a:stretch>
            </p:blipFill>
            <p:spPr>
              <a:xfrm>
                <a:off x="5729234" y="4619548"/>
                <a:ext cx="385920" cy="540720"/>
              </a:xfrm>
              <a:prstGeom prst="rect">
                <a:avLst/>
              </a:prstGeom>
            </p:spPr>
          </p:pic>
        </mc:Fallback>
      </mc:AlternateContent>
      <p:grpSp>
        <p:nvGrpSpPr>
          <p:cNvPr id="30" name="Group 29">
            <a:extLst>
              <a:ext uri="{FF2B5EF4-FFF2-40B4-BE49-F238E27FC236}">
                <a16:creationId xmlns="" xmlns:a16="http://schemas.microsoft.com/office/drawing/2014/main" id="{02972592-B663-4ED6-8535-AF46954202BD}"/>
              </a:ext>
            </a:extLst>
          </p:cNvPr>
          <p:cNvGrpSpPr/>
          <p:nvPr/>
        </p:nvGrpSpPr>
        <p:grpSpPr>
          <a:xfrm>
            <a:off x="69674" y="1729828"/>
            <a:ext cx="746640" cy="368280"/>
            <a:chOff x="69674" y="1729828"/>
            <a:chExt cx="746640" cy="368280"/>
          </a:xfrm>
        </p:grpSpPr>
        <mc:AlternateContent xmlns:mc="http://schemas.openxmlformats.org/markup-compatibility/2006">
          <mc:Choice xmlns="" xmlns:p14="http://schemas.microsoft.com/office/powerpoint/2010/main" Requires="p14">
            <p:contentPart p14:bwMode="auto" r:id="rId7">
              <p14:nvContentPartPr>
                <p14:cNvPr id="6" name="Ink 5">
                  <a:extLst>
                    <a:ext uri="{FF2B5EF4-FFF2-40B4-BE49-F238E27FC236}">
                      <a16:creationId xmlns:a16="http://schemas.microsoft.com/office/drawing/2014/main" id="{DE4CD58C-6D64-4E2E-816B-9A5C7FB62FA4}"/>
                    </a:ext>
                  </a:extLst>
                </p14:cNvPr>
                <p14:cNvContentPartPr/>
                <p14:nvPr/>
              </p14:nvContentPartPr>
              <p14:xfrm>
                <a:off x="97754" y="1842508"/>
                <a:ext cx="168840" cy="360"/>
              </p14:xfrm>
            </p:contentPart>
          </mc:Choice>
          <mc:Fallback>
            <p:pic>
              <p:nvPicPr>
                <p:cNvPr id="6" name="Ink 5">
                  <a:extLst>
                    <a:ext uri="{FF2B5EF4-FFF2-40B4-BE49-F238E27FC236}">
                      <a16:creationId xmlns:p14="http://schemas.microsoft.com/office/powerpoint/2010/main" xmlns="" xmlns:a16="http://schemas.microsoft.com/office/drawing/2014/main" id="{DE4CD58C-6D64-4E2E-816B-9A5C7FB62FA4}"/>
                    </a:ext>
                  </a:extLst>
                </p:cNvPr>
                <p:cNvPicPr/>
                <p:nvPr/>
              </p:nvPicPr>
              <p:blipFill>
                <a:blip r:embed="rId8"/>
                <a:stretch>
                  <a:fillRect/>
                </a:stretch>
              </p:blipFill>
              <p:spPr>
                <a:xfrm>
                  <a:off x="88754" y="1833508"/>
                  <a:ext cx="186480" cy="180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9">
              <p14:nvContentPartPr>
                <p14:cNvPr id="7" name="Ink 6">
                  <a:extLst>
                    <a:ext uri="{FF2B5EF4-FFF2-40B4-BE49-F238E27FC236}">
                      <a16:creationId xmlns:a16="http://schemas.microsoft.com/office/drawing/2014/main" id="{AA609735-D883-4B45-87C8-C36A9C3E1164}"/>
                    </a:ext>
                  </a:extLst>
                </p14:cNvPr>
                <p14:cNvContentPartPr/>
                <p14:nvPr/>
              </p14:nvContentPartPr>
              <p14:xfrm>
                <a:off x="182354" y="1842508"/>
                <a:ext cx="360" cy="213480"/>
              </p14:xfrm>
            </p:contentPart>
          </mc:Choice>
          <mc:Fallback>
            <p:pic>
              <p:nvPicPr>
                <p:cNvPr id="7" name="Ink 6">
                  <a:extLst>
                    <a:ext uri="{FF2B5EF4-FFF2-40B4-BE49-F238E27FC236}">
                      <a16:creationId xmlns:p14="http://schemas.microsoft.com/office/powerpoint/2010/main" xmlns="" xmlns:a16="http://schemas.microsoft.com/office/drawing/2014/main" id="{AA609735-D883-4B45-87C8-C36A9C3E1164}"/>
                    </a:ext>
                  </a:extLst>
                </p:cNvPr>
                <p:cNvPicPr/>
                <p:nvPr/>
              </p:nvPicPr>
              <p:blipFill>
                <a:blip r:embed="rId10"/>
                <a:stretch>
                  <a:fillRect/>
                </a:stretch>
              </p:blipFill>
              <p:spPr>
                <a:xfrm>
                  <a:off x="173354" y="1833523"/>
                  <a:ext cx="18000" cy="231090"/>
                </a:xfrm>
                <a:prstGeom prst="rect">
                  <a:avLst/>
                </a:prstGeom>
              </p:spPr>
            </p:pic>
          </mc:Fallback>
        </mc:AlternateContent>
        <mc:AlternateContent xmlns:mc="http://schemas.openxmlformats.org/markup-compatibility/2006">
          <mc:Choice xmlns="" xmlns:p14="http://schemas.microsoft.com/office/powerpoint/2010/main" Requires="p14">
            <p:contentPart p14:bwMode="auto" r:id="rId11">
              <p14:nvContentPartPr>
                <p14:cNvPr id="9" name="Ink 8">
                  <a:extLst>
                    <a:ext uri="{FF2B5EF4-FFF2-40B4-BE49-F238E27FC236}">
                      <a16:creationId xmlns:a16="http://schemas.microsoft.com/office/drawing/2014/main" id="{E595D6F5-C65C-4C3E-90E0-DCB3B1EC6DED}"/>
                    </a:ext>
                  </a:extLst>
                </p14:cNvPr>
                <p14:cNvContentPartPr/>
                <p14:nvPr/>
              </p14:nvContentPartPr>
              <p14:xfrm>
                <a:off x="69674" y="2095588"/>
                <a:ext cx="203760" cy="360"/>
              </p14:xfrm>
            </p:contentPart>
          </mc:Choice>
          <mc:Fallback>
            <p:pic>
              <p:nvPicPr>
                <p:cNvPr id="9" name="Ink 8">
                  <a:extLst>
                    <a:ext uri="{FF2B5EF4-FFF2-40B4-BE49-F238E27FC236}">
                      <a16:creationId xmlns:p14="http://schemas.microsoft.com/office/powerpoint/2010/main" xmlns="" xmlns:a16="http://schemas.microsoft.com/office/drawing/2014/main" id="{E595D6F5-C65C-4C3E-90E0-DCB3B1EC6DED}"/>
                    </a:ext>
                  </a:extLst>
                </p:cNvPr>
                <p:cNvPicPr/>
                <p:nvPr/>
              </p:nvPicPr>
              <p:blipFill>
                <a:blip r:embed="rId12"/>
                <a:stretch>
                  <a:fillRect/>
                </a:stretch>
              </p:blipFill>
              <p:spPr>
                <a:xfrm>
                  <a:off x="60658" y="2086588"/>
                  <a:ext cx="221431" cy="180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13">
              <p14:nvContentPartPr>
                <p14:cNvPr id="11" name="Ink 10">
                  <a:extLst>
                    <a:ext uri="{FF2B5EF4-FFF2-40B4-BE49-F238E27FC236}">
                      <a16:creationId xmlns:a16="http://schemas.microsoft.com/office/drawing/2014/main" id="{C4082244-F6D1-421C-AEB0-9045DBA4C54C}"/>
                    </a:ext>
                  </a:extLst>
                </p14:cNvPr>
                <p14:cNvContentPartPr/>
                <p14:nvPr/>
              </p14:nvContentPartPr>
              <p14:xfrm>
                <a:off x="280274" y="1940788"/>
                <a:ext cx="116280" cy="139680"/>
              </p14:xfrm>
            </p:contentPart>
          </mc:Choice>
          <mc:Fallback>
            <p:pic>
              <p:nvPicPr>
                <p:cNvPr id="11" name="Ink 10">
                  <a:extLst>
                    <a:ext uri="{FF2B5EF4-FFF2-40B4-BE49-F238E27FC236}">
                      <a16:creationId xmlns:p14="http://schemas.microsoft.com/office/powerpoint/2010/main" xmlns="" xmlns:a16="http://schemas.microsoft.com/office/drawing/2014/main" id="{C4082244-F6D1-421C-AEB0-9045DBA4C54C}"/>
                    </a:ext>
                  </a:extLst>
                </p:cNvPr>
                <p:cNvPicPr/>
                <p:nvPr/>
              </p:nvPicPr>
              <p:blipFill>
                <a:blip r:embed="rId14"/>
                <a:stretch>
                  <a:fillRect/>
                </a:stretch>
              </p:blipFill>
              <p:spPr>
                <a:xfrm>
                  <a:off x="271302" y="1931788"/>
                  <a:ext cx="133866" cy="157320"/>
                </a:xfrm>
                <a:prstGeom prst="rect">
                  <a:avLst/>
                </a:prstGeom>
              </p:spPr>
            </p:pic>
          </mc:Fallback>
        </mc:AlternateContent>
        <mc:AlternateContent xmlns:mc="http://schemas.openxmlformats.org/markup-compatibility/2006">
          <mc:Choice xmlns="" xmlns:p14="http://schemas.microsoft.com/office/powerpoint/2010/main" Requires="p14">
            <p:contentPart p14:bwMode="auto" r:id="rId15">
              <p14:nvContentPartPr>
                <p14:cNvPr id="12" name="Ink 11">
                  <a:extLst>
                    <a:ext uri="{FF2B5EF4-FFF2-40B4-BE49-F238E27FC236}">
                      <a16:creationId xmlns:a16="http://schemas.microsoft.com/office/drawing/2014/main" id="{DF6B1A1A-1D78-4A56-9FFD-A8A3ACB01420}"/>
                    </a:ext>
                  </a:extLst>
                </p14:cNvPr>
                <p14:cNvContentPartPr/>
                <p14:nvPr/>
              </p14:nvContentPartPr>
              <p14:xfrm>
                <a:off x="463514" y="1940788"/>
                <a:ext cx="360" cy="117720"/>
              </p14:xfrm>
            </p:contentPart>
          </mc:Choice>
          <mc:Fallback>
            <p:pic>
              <p:nvPicPr>
                <p:cNvPr id="12" name="Ink 11">
                  <a:extLst>
                    <a:ext uri="{FF2B5EF4-FFF2-40B4-BE49-F238E27FC236}">
                      <a16:creationId xmlns:p14="http://schemas.microsoft.com/office/powerpoint/2010/main" xmlns="" xmlns:a16="http://schemas.microsoft.com/office/drawing/2014/main" id="{DF6B1A1A-1D78-4A56-9FFD-A8A3ACB01420}"/>
                    </a:ext>
                  </a:extLst>
                </p:cNvPr>
                <p:cNvPicPr/>
                <p:nvPr/>
              </p:nvPicPr>
              <p:blipFill>
                <a:blip r:embed="rId16"/>
                <a:stretch>
                  <a:fillRect/>
                </a:stretch>
              </p:blipFill>
              <p:spPr>
                <a:xfrm>
                  <a:off x="454514" y="1931788"/>
                  <a:ext cx="18000" cy="135360"/>
                </a:xfrm>
                <a:prstGeom prst="rect">
                  <a:avLst/>
                </a:prstGeom>
              </p:spPr>
            </p:pic>
          </mc:Fallback>
        </mc:AlternateContent>
        <mc:AlternateContent xmlns:mc="http://schemas.openxmlformats.org/markup-compatibility/2006">
          <mc:Choice xmlns="" xmlns:p14="http://schemas.microsoft.com/office/powerpoint/2010/main" Requires="p14">
            <p:contentPart p14:bwMode="auto" r:id="rId17">
              <p14:nvContentPartPr>
                <p14:cNvPr id="14" name="Ink 13">
                  <a:extLst>
                    <a:ext uri="{FF2B5EF4-FFF2-40B4-BE49-F238E27FC236}">
                      <a16:creationId xmlns:a16="http://schemas.microsoft.com/office/drawing/2014/main" id="{2C038004-D14A-42F1-B1EF-B99782385D51}"/>
                    </a:ext>
                  </a:extLst>
                </p14:cNvPr>
                <p14:cNvContentPartPr/>
                <p14:nvPr/>
              </p14:nvContentPartPr>
              <p14:xfrm>
                <a:off x="449834" y="1828468"/>
                <a:ext cx="360" cy="360"/>
              </p14:xfrm>
            </p:contentPart>
          </mc:Choice>
          <mc:Fallback>
            <p:pic>
              <p:nvPicPr>
                <p:cNvPr id="14" name="Ink 13">
                  <a:extLst>
                    <a:ext uri="{FF2B5EF4-FFF2-40B4-BE49-F238E27FC236}">
                      <a16:creationId xmlns:p14="http://schemas.microsoft.com/office/powerpoint/2010/main" xmlns="" xmlns:a16="http://schemas.microsoft.com/office/drawing/2014/main" id="{2C038004-D14A-42F1-B1EF-B99782385D51}"/>
                    </a:ext>
                  </a:extLst>
                </p:cNvPr>
                <p:cNvPicPr/>
                <p:nvPr/>
              </p:nvPicPr>
              <p:blipFill>
                <a:blip r:embed="rId18"/>
                <a:stretch>
                  <a:fillRect/>
                </a:stretch>
              </p:blipFill>
              <p:spPr>
                <a:xfrm>
                  <a:off x="440834" y="1819468"/>
                  <a:ext cx="18000" cy="180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19">
              <p14:nvContentPartPr>
                <p14:cNvPr id="15" name="Ink 14">
                  <a:extLst>
                    <a:ext uri="{FF2B5EF4-FFF2-40B4-BE49-F238E27FC236}">
                      <a16:creationId xmlns:a16="http://schemas.microsoft.com/office/drawing/2014/main" id="{1FFE2D14-96E6-44A7-831D-7E524C770022}"/>
                    </a:ext>
                  </a:extLst>
                </p14:cNvPr>
                <p14:cNvContentPartPr/>
                <p14:nvPr/>
              </p14:nvContentPartPr>
              <p14:xfrm>
                <a:off x="520034" y="1842508"/>
                <a:ext cx="103320" cy="255600"/>
              </p14:xfrm>
            </p:contentPart>
          </mc:Choice>
          <mc:Fallback>
            <p:pic>
              <p:nvPicPr>
                <p:cNvPr id="15" name="Ink 14">
                  <a:extLst>
                    <a:ext uri="{FF2B5EF4-FFF2-40B4-BE49-F238E27FC236}">
                      <a16:creationId xmlns:p14="http://schemas.microsoft.com/office/powerpoint/2010/main" xmlns="" xmlns:a16="http://schemas.microsoft.com/office/drawing/2014/main" id="{1FFE2D14-96E6-44A7-831D-7E524C770022}"/>
                    </a:ext>
                  </a:extLst>
                </p:cNvPr>
                <p:cNvPicPr/>
                <p:nvPr/>
              </p:nvPicPr>
              <p:blipFill>
                <a:blip r:embed="rId20"/>
                <a:stretch>
                  <a:fillRect/>
                </a:stretch>
              </p:blipFill>
              <p:spPr>
                <a:xfrm>
                  <a:off x="511065" y="1833508"/>
                  <a:ext cx="120899" cy="273240"/>
                </a:xfrm>
                <a:prstGeom prst="rect">
                  <a:avLst/>
                </a:prstGeom>
              </p:spPr>
            </p:pic>
          </mc:Fallback>
        </mc:AlternateContent>
        <mc:AlternateContent xmlns:mc="http://schemas.openxmlformats.org/markup-compatibility/2006">
          <mc:Choice xmlns="" xmlns:p14="http://schemas.microsoft.com/office/powerpoint/2010/main" Requires="p14">
            <p:contentPart p14:bwMode="auto" r:id="rId21">
              <p14:nvContentPartPr>
                <p14:cNvPr id="17" name="Ink 16">
                  <a:extLst>
                    <a:ext uri="{FF2B5EF4-FFF2-40B4-BE49-F238E27FC236}">
                      <a16:creationId xmlns:a16="http://schemas.microsoft.com/office/drawing/2014/main" id="{D1FCD03C-CC20-4459-BF1F-4F90F7EACCAA}"/>
                    </a:ext>
                  </a:extLst>
                </p14:cNvPr>
                <p14:cNvContentPartPr/>
                <p14:nvPr/>
              </p14:nvContentPartPr>
              <p14:xfrm>
                <a:off x="506354" y="1927108"/>
                <a:ext cx="14400" cy="360"/>
              </p14:xfrm>
            </p:contentPart>
          </mc:Choice>
          <mc:Fallback>
            <p:pic>
              <p:nvPicPr>
                <p:cNvPr id="17" name="Ink 16">
                  <a:extLst>
                    <a:ext uri="{FF2B5EF4-FFF2-40B4-BE49-F238E27FC236}">
                      <a16:creationId xmlns:p14="http://schemas.microsoft.com/office/powerpoint/2010/main" xmlns="" xmlns:a16="http://schemas.microsoft.com/office/drawing/2014/main" id="{D1FCD03C-CC20-4459-BF1F-4F90F7EACCAA}"/>
                    </a:ext>
                  </a:extLst>
                </p:cNvPr>
                <p:cNvPicPr/>
                <p:nvPr/>
              </p:nvPicPr>
              <p:blipFill>
                <a:blip r:embed="rId22"/>
                <a:stretch>
                  <a:fillRect/>
                </a:stretch>
              </p:blipFill>
              <p:spPr>
                <a:xfrm>
                  <a:off x="497354" y="1918108"/>
                  <a:ext cx="32040" cy="180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23">
              <p14:nvContentPartPr>
                <p14:cNvPr id="19" name="Ink 18">
                  <a:extLst>
                    <a:ext uri="{FF2B5EF4-FFF2-40B4-BE49-F238E27FC236}">
                      <a16:creationId xmlns:a16="http://schemas.microsoft.com/office/drawing/2014/main" id="{8B8AF1D3-B646-4876-869A-2D280FCF0A61}"/>
                    </a:ext>
                  </a:extLst>
                </p14:cNvPr>
                <p14:cNvContentPartPr/>
                <p14:nvPr/>
              </p14:nvContentPartPr>
              <p14:xfrm>
                <a:off x="632714" y="1927108"/>
                <a:ext cx="20160" cy="110520"/>
              </p14:xfrm>
            </p:contentPart>
          </mc:Choice>
          <mc:Fallback>
            <p:pic>
              <p:nvPicPr>
                <p:cNvPr id="19" name="Ink 18">
                  <a:extLst>
                    <a:ext uri="{FF2B5EF4-FFF2-40B4-BE49-F238E27FC236}">
                      <a16:creationId xmlns:p14="http://schemas.microsoft.com/office/powerpoint/2010/main" xmlns="" xmlns:a16="http://schemas.microsoft.com/office/drawing/2014/main" id="{8B8AF1D3-B646-4876-869A-2D280FCF0A61}"/>
                    </a:ext>
                  </a:extLst>
                </p:cNvPr>
                <p:cNvPicPr/>
                <p:nvPr/>
              </p:nvPicPr>
              <p:blipFill>
                <a:blip r:embed="rId24"/>
                <a:stretch>
                  <a:fillRect/>
                </a:stretch>
              </p:blipFill>
              <p:spPr>
                <a:xfrm>
                  <a:off x="623714" y="1918108"/>
                  <a:ext cx="37800" cy="128160"/>
                </a:xfrm>
                <a:prstGeom prst="rect">
                  <a:avLst/>
                </a:prstGeom>
              </p:spPr>
            </p:pic>
          </mc:Fallback>
        </mc:AlternateContent>
        <mc:AlternateContent xmlns:mc="http://schemas.openxmlformats.org/markup-compatibility/2006">
          <mc:Choice xmlns="" xmlns:p14="http://schemas.microsoft.com/office/powerpoint/2010/main" Requires="p14">
            <p:contentPart p14:bwMode="auto" r:id="rId25">
              <p14:nvContentPartPr>
                <p14:cNvPr id="21" name="Ink 20">
                  <a:extLst>
                    <a:ext uri="{FF2B5EF4-FFF2-40B4-BE49-F238E27FC236}">
                      <a16:creationId xmlns:a16="http://schemas.microsoft.com/office/drawing/2014/main" id="{18582A6A-3EAA-4056-BD19-39DAEC2BECA8}"/>
                    </a:ext>
                  </a:extLst>
                </p14:cNvPr>
                <p14:cNvContentPartPr/>
                <p14:nvPr/>
              </p14:nvContentPartPr>
              <p14:xfrm>
                <a:off x="632714" y="1856188"/>
                <a:ext cx="360" cy="360"/>
              </p14:xfrm>
            </p:contentPart>
          </mc:Choice>
          <mc:Fallback>
            <p:pic>
              <p:nvPicPr>
                <p:cNvPr id="21" name="Ink 20">
                  <a:extLst>
                    <a:ext uri="{FF2B5EF4-FFF2-40B4-BE49-F238E27FC236}">
                      <a16:creationId xmlns:p14="http://schemas.microsoft.com/office/powerpoint/2010/main" xmlns="" xmlns:a16="http://schemas.microsoft.com/office/drawing/2014/main" id="{18582A6A-3EAA-4056-BD19-39DAEC2BECA8}"/>
                    </a:ext>
                  </a:extLst>
                </p:cNvPr>
                <p:cNvPicPr/>
                <p:nvPr/>
              </p:nvPicPr>
              <p:blipFill>
                <a:blip r:embed="rId18"/>
                <a:stretch>
                  <a:fillRect/>
                </a:stretch>
              </p:blipFill>
              <p:spPr>
                <a:xfrm>
                  <a:off x="623714" y="1847188"/>
                  <a:ext cx="18000" cy="180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26">
              <p14:nvContentPartPr>
                <p14:cNvPr id="23" name="Ink 22">
                  <a:extLst>
                    <a:ext uri="{FF2B5EF4-FFF2-40B4-BE49-F238E27FC236}">
                      <a16:creationId xmlns:a16="http://schemas.microsoft.com/office/drawing/2014/main" id="{D3C433E9-A373-4118-809A-A773D79510C7}"/>
                    </a:ext>
                  </a:extLst>
                </p14:cNvPr>
                <p14:cNvContentPartPr/>
                <p14:nvPr/>
              </p14:nvContentPartPr>
              <p14:xfrm>
                <a:off x="477914" y="1927108"/>
                <a:ext cx="80280" cy="360"/>
              </p14:xfrm>
            </p:contentPart>
          </mc:Choice>
          <mc:Fallback>
            <p:pic>
              <p:nvPicPr>
                <p:cNvPr id="23" name="Ink 22">
                  <a:extLst>
                    <a:ext uri="{FF2B5EF4-FFF2-40B4-BE49-F238E27FC236}">
                      <a16:creationId xmlns:p14="http://schemas.microsoft.com/office/powerpoint/2010/main" xmlns="" xmlns:a16="http://schemas.microsoft.com/office/drawing/2014/main" id="{D3C433E9-A373-4118-809A-A773D79510C7}"/>
                    </a:ext>
                  </a:extLst>
                </p:cNvPr>
                <p:cNvPicPr/>
                <p:nvPr/>
              </p:nvPicPr>
              <p:blipFill>
                <a:blip r:embed="rId27"/>
                <a:stretch>
                  <a:fillRect/>
                </a:stretch>
              </p:blipFill>
              <p:spPr>
                <a:xfrm>
                  <a:off x="468914" y="1918108"/>
                  <a:ext cx="97920" cy="180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28">
              <p14:nvContentPartPr>
                <p14:cNvPr id="25" name="Ink 24">
                  <a:extLst>
                    <a:ext uri="{FF2B5EF4-FFF2-40B4-BE49-F238E27FC236}">
                      <a16:creationId xmlns:a16="http://schemas.microsoft.com/office/drawing/2014/main" id="{02D6F7A3-AA49-43FD-9826-4AD8876DBB40}"/>
                    </a:ext>
                  </a:extLst>
                </p14:cNvPr>
                <p14:cNvContentPartPr/>
                <p14:nvPr/>
              </p14:nvContentPartPr>
              <p14:xfrm>
                <a:off x="632354" y="1912348"/>
                <a:ext cx="113040" cy="101160"/>
              </p14:xfrm>
            </p:contentPart>
          </mc:Choice>
          <mc:Fallback>
            <p:pic>
              <p:nvPicPr>
                <p:cNvPr id="25" name="Ink 24">
                  <a:extLst>
                    <a:ext uri="{FF2B5EF4-FFF2-40B4-BE49-F238E27FC236}">
                      <a16:creationId xmlns:p14="http://schemas.microsoft.com/office/powerpoint/2010/main" xmlns="" xmlns:a16="http://schemas.microsoft.com/office/drawing/2014/main" id="{02D6F7A3-AA49-43FD-9826-4AD8876DBB40}"/>
                    </a:ext>
                  </a:extLst>
                </p:cNvPr>
                <p:cNvPicPr/>
                <p:nvPr/>
              </p:nvPicPr>
              <p:blipFill>
                <a:blip r:embed="rId29"/>
                <a:stretch>
                  <a:fillRect/>
                </a:stretch>
              </p:blipFill>
              <p:spPr>
                <a:xfrm>
                  <a:off x="623354" y="1903380"/>
                  <a:ext cx="130680" cy="118737"/>
                </a:xfrm>
                <a:prstGeom prst="rect">
                  <a:avLst/>
                </a:prstGeom>
              </p:spPr>
            </p:pic>
          </mc:Fallback>
        </mc:AlternateContent>
        <mc:AlternateContent xmlns:mc="http://schemas.openxmlformats.org/markup-compatibility/2006">
          <mc:Choice xmlns="" xmlns:p14="http://schemas.microsoft.com/office/powerpoint/2010/main" Requires="p14">
            <p:contentPart p14:bwMode="auto" r:id="rId30">
              <p14:nvContentPartPr>
                <p14:cNvPr id="26" name="Ink 25">
                  <a:extLst>
                    <a:ext uri="{FF2B5EF4-FFF2-40B4-BE49-F238E27FC236}">
                      <a16:creationId xmlns:a16="http://schemas.microsoft.com/office/drawing/2014/main" id="{A8F836E0-C423-4E43-9CF4-E9FEE2633B57}"/>
                    </a:ext>
                  </a:extLst>
                </p14:cNvPr>
                <p14:cNvContentPartPr/>
                <p14:nvPr/>
              </p14:nvContentPartPr>
              <p14:xfrm>
                <a:off x="646754" y="1911988"/>
                <a:ext cx="139320" cy="86400"/>
              </p14:xfrm>
            </p:contentPart>
          </mc:Choice>
          <mc:Fallback>
            <p:pic>
              <p:nvPicPr>
                <p:cNvPr id="26" name="Ink 25">
                  <a:extLst>
                    <a:ext uri="{FF2B5EF4-FFF2-40B4-BE49-F238E27FC236}">
                      <a16:creationId xmlns:p14="http://schemas.microsoft.com/office/powerpoint/2010/main" xmlns="" xmlns:a16="http://schemas.microsoft.com/office/drawing/2014/main" id="{A8F836E0-C423-4E43-9CF4-E9FEE2633B57}"/>
                    </a:ext>
                  </a:extLst>
                </p:cNvPr>
                <p:cNvPicPr/>
                <p:nvPr/>
              </p:nvPicPr>
              <p:blipFill>
                <a:blip r:embed="rId31"/>
                <a:stretch>
                  <a:fillRect/>
                </a:stretch>
              </p:blipFill>
              <p:spPr>
                <a:xfrm>
                  <a:off x="637754" y="1902988"/>
                  <a:ext cx="156960" cy="104040"/>
                </a:xfrm>
                <a:prstGeom prst="rect">
                  <a:avLst/>
                </a:prstGeom>
              </p:spPr>
            </p:pic>
          </mc:Fallback>
        </mc:AlternateContent>
        <mc:AlternateContent xmlns:mc="http://schemas.openxmlformats.org/markup-compatibility/2006">
          <mc:Choice xmlns="" xmlns:p14="http://schemas.microsoft.com/office/powerpoint/2010/main" Requires="p14">
            <p:contentPart p14:bwMode="auto" r:id="rId32">
              <p14:nvContentPartPr>
                <p14:cNvPr id="27" name="Ink 26">
                  <a:extLst>
                    <a:ext uri="{FF2B5EF4-FFF2-40B4-BE49-F238E27FC236}">
                      <a16:creationId xmlns:a16="http://schemas.microsoft.com/office/drawing/2014/main" id="{2C9790EC-7358-4AF5-86AE-13A440609CD7}"/>
                    </a:ext>
                  </a:extLst>
                </p14:cNvPr>
                <p14:cNvContentPartPr/>
                <p14:nvPr/>
              </p14:nvContentPartPr>
              <p14:xfrm>
                <a:off x="772754" y="1729828"/>
                <a:ext cx="43560" cy="285840"/>
              </p14:xfrm>
            </p:contentPart>
          </mc:Choice>
          <mc:Fallback>
            <p:pic>
              <p:nvPicPr>
                <p:cNvPr id="27" name="Ink 26">
                  <a:extLst>
                    <a:ext uri="{FF2B5EF4-FFF2-40B4-BE49-F238E27FC236}">
                      <a16:creationId xmlns:p14="http://schemas.microsoft.com/office/powerpoint/2010/main" xmlns="" xmlns:a16="http://schemas.microsoft.com/office/drawing/2014/main" id="{2C9790EC-7358-4AF5-86AE-13A440609CD7}"/>
                    </a:ext>
                  </a:extLst>
                </p:cNvPr>
                <p:cNvPicPr/>
                <p:nvPr/>
              </p:nvPicPr>
              <p:blipFill>
                <a:blip r:embed="rId33"/>
                <a:stretch>
                  <a:fillRect/>
                </a:stretch>
              </p:blipFill>
              <p:spPr>
                <a:xfrm>
                  <a:off x="763754" y="1720828"/>
                  <a:ext cx="61200" cy="303480"/>
                </a:xfrm>
                <a:prstGeom prst="rect">
                  <a:avLst/>
                </a:prstGeom>
              </p:spPr>
            </p:pic>
          </mc:Fallback>
        </mc:AlternateContent>
        <mc:AlternateContent xmlns:mc="http://schemas.openxmlformats.org/markup-compatibility/2006">
          <mc:Choice xmlns="" xmlns:p14="http://schemas.microsoft.com/office/powerpoint/2010/main" Requires="p14">
            <p:contentPart p14:bwMode="auto" r:id="rId34">
              <p14:nvContentPartPr>
                <p14:cNvPr id="28" name="Ink 27">
                  <a:extLst>
                    <a:ext uri="{FF2B5EF4-FFF2-40B4-BE49-F238E27FC236}">
                      <a16:creationId xmlns:a16="http://schemas.microsoft.com/office/drawing/2014/main" id="{A7D2CDB3-1E3F-4BB2-AA63-A20062B07B0B}"/>
                    </a:ext>
                  </a:extLst>
                </p14:cNvPr>
                <p14:cNvContentPartPr/>
                <p14:nvPr/>
              </p14:nvContentPartPr>
              <p14:xfrm>
                <a:off x="604634" y="1898668"/>
                <a:ext cx="360" cy="120960"/>
              </p14:xfrm>
            </p:contentPart>
          </mc:Choice>
          <mc:Fallback>
            <p:pic>
              <p:nvPicPr>
                <p:cNvPr id="28" name="Ink 27">
                  <a:extLst>
                    <a:ext uri="{FF2B5EF4-FFF2-40B4-BE49-F238E27FC236}">
                      <a16:creationId xmlns:p14="http://schemas.microsoft.com/office/powerpoint/2010/main" xmlns="" xmlns:a16="http://schemas.microsoft.com/office/drawing/2014/main" id="{A7D2CDB3-1E3F-4BB2-AA63-A20062B07B0B}"/>
                    </a:ext>
                  </a:extLst>
                </p:cNvPr>
                <p:cNvPicPr/>
                <p:nvPr/>
              </p:nvPicPr>
              <p:blipFill>
                <a:blip r:embed="rId16"/>
                <a:stretch>
                  <a:fillRect/>
                </a:stretch>
              </p:blipFill>
              <p:spPr>
                <a:xfrm>
                  <a:off x="595634" y="1889668"/>
                  <a:ext cx="18000" cy="1386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35">
              <p14:nvContentPartPr>
                <p14:cNvPr id="29" name="Ink 28">
                  <a:extLst>
                    <a:ext uri="{FF2B5EF4-FFF2-40B4-BE49-F238E27FC236}">
                      <a16:creationId xmlns:a16="http://schemas.microsoft.com/office/drawing/2014/main" id="{99A9F68E-3775-4CC4-B85B-2A378A0E242B}"/>
                    </a:ext>
                  </a:extLst>
                </p14:cNvPr>
                <p14:cNvContentPartPr/>
                <p14:nvPr/>
              </p14:nvContentPartPr>
              <p14:xfrm>
                <a:off x="604634" y="1811908"/>
                <a:ext cx="2880" cy="2880"/>
              </p14:xfrm>
            </p:contentPart>
          </mc:Choice>
          <mc:Fallback>
            <p:pic>
              <p:nvPicPr>
                <p:cNvPr id="29" name="Ink 28">
                  <a:extLst>
                    <a:ext uri="{FF2B5EF4-FFF2-40B4-BE49-F238E27FC236}">
                      <a16:creationId xmlns:p14="http://schemas.microsoft.com/office/powerpoint/2010/main" xmlns="" xmlns:a16="http://schemas.microsoft.com/office/drawing/2014/main" id="{99A9F68E-3775-4CC4-B85B-2A378A0E242B}"/>
                    </a:ext>
                  </a:extLst>
                </p:cNvPr>
                <p:cNvPicPr/>
                <p:nvPr/>
              </p:nvPicPr>
              <p:blipFill>
                <a:blip r:embed="rId36"/>
                <a:stretch>
                  <a:fillRect/>
                </a:stretch>
              </p:blipFill>
              <p:spPr>
                <a:xfrm>
                  <a:off x="595634" y="1802908"/>
                  <a:ext cx="20520" cy="20520"/>
                </a:xfrm>
                <a:prstGeom prst="rect">
                  <a:avLst/>
                </a:prstGeom>
              </p:spPr>
            </p:pic>
          </mc:Fallback>
        </mc:AlternateContent>
      </p:grpSp>
      <p:grpSp>
        <p:nvGrpSpPr>
          <p:cNvPr id="35" name="Group 34">
            <a:extLst>
              <a:ext uri="{FF2B5EF4-FFF2-40B4-BE49-F238E27FC236}">
                <a16:creationId xmlns="" xmlns:a16="http://schemas.microsoft.com/office/drawing/2014/main" id="{22FC4C44-8F77-4899-B1DD-BD118E4EEA4D}"/>
              </a:ext>
            </a:extLst>
          </p:cNvPr>
          <p:cNvGrpSpPr/>
          <p:nvPr/>
        </p:nvGrpSpPr>
        <p:grpSpPr>
          <a:xfrm>
            <a:off x="6503234" y="5247028"/>
            <a:ext cx="811800" cy="389520"/>
            <a:chOff x="6503234" y="5247028"/>
            <a:chExt cx="811800" cy="389520"/>
          </a:xfrm>
        </p:grpSpPr>
        <mc:AlternateContent xmlns:mc="http://schemas.openxmlformats.org/markup-compatibility/2006">
          <mc:Choice xmlns="" xmlns:p14="http://schemas.microsoft.com/office/powerpoint/2010/main" Requires="p14">
            <p:contentPart p14:bwMode="auto" r:id="rId37">
              <p14:nvContentPartPr>
                <p14:cNvPr id="31" name="Ink 30">
                  <a:extLst>
                    <a:ext uri="{FF2B5EF4-FFF2-40B4-BE49-F238E27FC236}">
                      <a16:creationId xmlns:a16="http://schemas.microsoft.com/office/drawing/2014/main" id="{CFE21C12-0103-4CAC-8EE3-007ACBA6306D}"/>
                    </a:ext>
                  </a:extLst>
                </p14:cNvPr>
                <p14:cNvContentPartPr/>
                <p14:nvPr/>
              </p14:nvContentPartPr>
              <p14:xfrm>
                <a:off x="6503234" y="5338468"/>
                <a:ext cx="226440" cy="294120"/>
              </p14:xfrm>
            </p:contentPart>
          </mc:Choice>
          <mc:Fallback>
            <p:pic>
              <p:nvPicPr>
                <p:cNvPr id="31" name="Ink 30">
                  <a:extLst>
                    <a:ext uri="{FF2B5EF4-FFF2-40B4-BE49-F238E27FC236}">
                      <a16:creationId xmlns:p14="http://schemas.microsoft.com/office/powerpoint/2010/main" xmlns="" xmlns:a16="http://schemas.microsoft.com/office/drawing/2014/main" id="{CFE21C12-0103-4CAC-8EE3-007ACBA6306D}"/>
                    </a:ext>
                  </a:extLst>
                </p:cNvPr>
                <p:cNvPicPr/>
                <p:nvPr/>
              </p:nvPicPr>
              <p:blipFill>
                <a:blip r:embed="rId38"/>
                <a:stretch>
                  <a:fillRect/>
                </a:stretch>
              </p:blipFill>
              <p:spPr>
                <a:xfrm>
                  <a:off x="6494234" y="5329468"/>
                  <a:ext cx="244080" cy="311760"/>
                </a:xfrm>
                <a:prstGeom prst="rect">
                  <a:avLst/>
                </a:prstGeom>
              </p:spPr>
            </p:pic>
          </mc:Fallback>
        </mc:AlternateContent>
        <mc:AlternateContent xmlns:mc="http://schemas.openxmlformats.org/markup-compatibility/2006">
          <mc:Choice xmlns="" xmlns:p14="http://schemas.microsoft.com/office/powerpoint/2010/main" Requires="p14">
            <p:contentPart p14:bwMode="auto" r:id="rId39">
              <p14:nvContentPartPr>
                <p14:cNvPr id="32" name="Ink 31">
                  <a:extLst>
                    <a:ext uri="{FF2B5EF4-FFF2-40B4-BE49-F238E27FC236}">
                      <a16:creationId xmlns:a16="http://schemas.microsoft.com/office/drawing/2014/main" id="{D3486968-DF7C-43BC-9C44-EFEBED607998}"/>
                    </a:ext>
                  </a:extLst>
                </p14:cNvPr>
                <p14:cNvContentPartPr/>
                <p14:nvPr/>
              </p14:nvContentPartPr>
              <p14:xfrm>
                <a:off x="6796634" y="5503348"/>
                <a:ext cx="94680" cy="107640"/>
              </p14:xfrm>
            </p:contentPart>
          </mc:Choice>
          <mc:Fallback>
            <p:pic>
              <p:nvPicPr>
                <p:cNvPr id="32" name="Ink 31">
                  <a:extLst>
                    <a:ext uri="{FF2B5EF4-FFF2-40B4-BE49-F238E27FC236}">
                      <a16:creationId xmlns:p14="http://schemas.microsoft.com/office/powerpoint/2010/main" xmlns="" xmlns:a16="http://schemas.microsoft.com/office/drawing/2014/main" id="{D3486968-DF7C-43BC-9C44-EFEBED607998}"/>
                    </a:ext>
                  </a:extLst>
                </p:cNvPr>
                <p:cNvPicPr/>
                <p:nvPr/>
              </p:nvPicPr>
              <p:blipFill>
                <a:blip r:embed="rId40"/>
                <a:stretch>
                  <a:fillRect/>
                </a:stretch>
              </p:blipFill>
              <p:spPr>
                <a:xfrm>
                  <a:off x="6787634" y="5494348"/>
                  <a:ext cx="112320" cy="125280"/>
                </a:xfrm>
                <a:prstGeom prst="rect">
                  <a:avLst/>
                </a:prstGeom>
              </p:spPr>
            </p:pic>
          </mc:Fallback>
        </mc:AlternateContent>
        <mc:AlternateContent xmlns:mc="http://schemas.openxmlformats.org/markup-compatibility/2006">
          <mc:Choice xmlns="" xmlns:p14="http://schemas.microsoft.com/office/powerpoint/2010/main" Requires="p14">
            <p:contentPart p14:bwMode="auto" r:id="rId41">
              <p14:nvContentPartPr>
                <p14:cNvPr id="33" name="Ink 32">
                  <a:extLst>
                    <a:ext uri="{FF2B5EF4-FFF2-40B4-BE49-F238E27FC236}">
                      <a16:creationId xmlns:a16="http://schemas.microsoft.com/office/drawing/2014/main" id="{C67FB2F3-D063-45A6-A1AF-643EC927CEA0}"/>
                    </a:ext>
                  </a:extLst>
                </p14:cNvPr>
                <p14:cNvContentPartPr/>
                <p14:nvPr/>
              </p14:nvContentPartPr>
              <p14:xfrm>
                <a:off x="6948554" y="5485348"/>
                <a:ext cx="204480" cy="151200"/>
              </p14:xfrm>
            </p:contentPart>
          </mc:Choice>
          <mc:Fallback>
            <p:pic>
              <p:nvPicPr>
                <p:cNvPr id="33" name="Ink 32">
                  <a:extLst>
                    <a:ext uri="{FF2B5EF4-FFF2-40B4-BE49-F238E27FC236}">
                      <a16:creationId xmlns:p14="http://schemas.microsoft.com/office/powerpoint/2010/main" xmlns="" xmlns:a16="http://schemas.microsoft.com/office/drawing/2014/main" id="{C67FB2F3-D063-45A6-A1AF-643EC927CEA0}"/>
                    </a:ext>
                  </a:extLst>
                </p:cNvPr>
                <p:cNvPicPr/>
                <p:nvPr/>
              </p:nvPicPr>
              <p:blipFill>
                <a:blip r:embed="rId42"/>
                <a:stretch>
                  <a:fillRect/>
                </a:stretch>
              </p:blipFill>
              <p:spPr>
                <a:xfrm>
                  <a:off x="6939554" y="5476348"/>
                  <a:ext cx="222120" cy="168840"/>
                </a:xfrm>
                <a:prstGeom prst="rect">
                  <a:avLst/>
                </a:prstGeom>
              </p:spPr>
            </p:pic>
          </mc:Fallback>
        </mc:AlternateContent>
        <mc:AlternateContent xmlns:mc="http://schemas.openxmlformats.org/markup-compatibility/2006">
          <mc:Choice xmlns="" xmlns:p14="http://schemas.microsoft.com/office/powerpoint/2010/main" Requires="p14">
            <p:contentPart p14:bwMode="auto" r:id="rId43">
              <p14:nvContentPartPr>
                <p14:cNvPr id="34" name="Ink 33">
                  <a:extLst>
                    <a:ext uri="{FF2B5EF4-FFF2-40B4-BE49-F238E27FC236}">
                      <a16:creationId xmlns:a16="http://schemas.microsoft.com/office/drawing/2014/main" id="{C87F7BD8-449A-45AC-AA40-35630D6930D8}"/>
                    </a:ext>
                  </a:extLst>
                </p14:cNvPr>
                <p14:cNvContentPartPr/>
                <p14:nvPr/>
              </p14:nvContentPartPr>
              <p14:xfrm>
                <a:off x="7258154" y="5247028"/>
                <a:ext cx="56880" cy="380520"/>
              </p14:xfrm>
            </p:contentPart>
          </mc:Choice>
          <mc:Fallback>
            <p:pic>
              <p:nvPicPr>
                <p:cNvPr id="34" name="Ink 33">
                  <a:extLst>
                    <a:ext uri="{FF2B5EF4-FFF2-40B4-BE49-F238E27FC236}">
                      <a16:creationId xmlns:p14="http://schemas.microsoft.com/office/powerpoint/2010/main" xmlns="" xmlns:a16="http://schemas.microsoft.com/office/drawing/2014/main" id="{C87F7BD8-449A-45AC-AA40-35630D6930D8}"/>
                    </a:ext>
                  </a:extLst>
                </p:cNvPr>
                <p:cNvPicPr/>
                <p:nvPr/>
              </p:nvPicPr>
              <p:blipFill>
                <a:blip r:embed="rId44"/>
                <a:stretch>
                  <a:fillRect/>
                </a:stretch>
              </p:blipFill>
              <p:spPr>
                <a:xfrm>
                  <a:off x="7249154" y="5238028"/>
                  <a:ext cx="74520" cy="398160"/>
                </a:xfrm>
                <a:prstGeom prst="rect">
                  <a:avLst/>
                </a:prstGeom>
              </p:spPr>
            </p:pic>
          </mc:Fallback>
        </mc:AlternateContent>
      </p:grpSp>
    </p:spTree>
    <p:extLst>
      <p:ext uri="{BB962C8B-B14F-4D97-AF65-F5344CB8AC3E}">
        <p14:creationId xmlns="" xmlns:p14="http://schemas.microsoft.com/office/powerpoint/2010/main" val="13209470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ection 04">
            <a:extLst>
              <a:ext uri="{FF2B5EF4-FFF2-40B4-BE49-F238E27FC236}">
                <a16:creationId xmlns="" xmlns:a16="http://schemas.microsoft.com/office/drawing/2014/main" id="{91F5CC64-3C6F-40AB-89B7-32703EFE854A}"/>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976313" y="361950"/>
            <a:ext cx="10239375" cy="6134100"/>
          </a:xfrm>
          <a:prstGeom prst="rect">
            <a:avLst/>
          </a:prstGeom>
          <a:noFill/>
          <a:extLst>
            <a:ext uri="{909E8E84-426E-40DD-AFC4-6F175D3DCCD1}">
              <a14:hiddenFill xmlns="" xmlns:a14="http://schemas.microsoft.com/office/drawing/2010/main">
                <a:solidFill>
                  <a:srgbClr val="FFFFFF"/>
                </a:solidFill>
              </a14:hiddenFill>
            </a:ext>
          </a:extLst>
        </p:spPr>
      </p:pic>
      <mc:AlternateContent xmlns:mc="http://schemas.openxmlformats.org/markup-compatibility/2006">
        <mc:Choice xmlns="" xmlns:p14="http://schemas.microsoft.com/office/powerpoint/2010/main" Requires="p14">
          <p:contentPart p14:bwMode="auto" r:id="rId3">
            <p14:nvContentPartPr>
              <p14:cNvPr id="2" name="Ink 1">
                <a:extLst>
                  <a:ext uri="{FF2B5EF4-FFF2-40B4-BE49-F238E27FC236}">
                    <a16:creationId xmlns:a16="http://schemas.microsoft.com/office/drawing/2014/main" id="{D2DD09A0-C0B4-4228-AC70-7A428575558C}"/>
                  </a:ext>
                </a:extLst>
              </p14:cNvPr>
              <p14:cNvContentPartPr/>
              <p14:nvPr/>
            </p14:nvContentPartPr>
            <p14:xfrm>
              <a:off x="3178994" y="898948"/>
              <a:ext cx="365040" cy="142560"/>
            </p14:xfrm>
          </p:contentPart>
        </mc:Choice>
        <mc:Fallback>
          <p:pic>
            <p:nvPicPr>
              <p:cNvPr id="2" name="Ink 1">
                <a:extLst>
                  <a:ext uri="{FF2B5EF4-FFF2-40B4-BE49-F238E27FC236}">
                    <a16:creationId xmlns:p14="http://schemas.microsoft.com/office/powerpoint/2010/main" xmlns="" xmlns:a16="http://schemas.microsoft.com/office/drawing/2014/main" id="{D2DD09A0-C0B4-4228-AC70-7A428575558C}"/>
                  </a:ext>
                </a:extLst>
              </p:cNvPr>
              <p:cNvPicPr/>
              <p:nvPr/>
            </p:nvPicPr>
            <p:blipFill>
              <a:blip r:embed="rId4"/>
              <a:stretch>
                <a:fillRect/>
              </a:stretch>
            </p:blipFill>
            <p:spPr>
              <a:xfrm>
                <a:off x="3169994" y="889948"/>
                <a:ext cx="382680" cy="1602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5">
            <p14:nvContentPartPr>
              <p14:cNvPr id="3" name="Ink 2">
                <a:extLst>
                  <a:ext uri="{FF2B5EF4-FFF2-40B4-BE49-F238E27FC236}">
                    <a16:creationId xmlns:a16="http://schemas.microsoft.com/office/drawing/2014/main" id="{8B48633F-47AA-4775-BB4E-770CACD2098C}"/>
                  </a:ext>
                </a:extLst>
              </p14:cNvPr>
              <p14:cNvContentPartPr/>
              <p14:nvPr/>
            </p14:nvContentPartPr>
            <p14:xfrm>
              <a:off x="4571474" y="2874628"/>
              <a:ext cx="300240" cy="205560"/>
            </p14:xfrm>
          </p:contentPart>
        </mc:Choice>
        <mc:Fallback>
          <p:pic>
            <p:nvPicPr>
              <p:cNvPr id="3" name="Ink 2">
                <a:extLst>
                  <a:ext uri="{FF2B5EF4-FFF2-40B4-BE49-F238E27FC236}">
                    <a16:creationId xmlns:p14="http://schemas.microsoft.com/office/powerpoint/2010/main" xmlns="" xmlns:a16="http://schemas.microsoft.com/office/drawing/2014/main" id="{8B48633F-47AA-4775-BB4E-770CACD2098C}"/>
                  </a:ext>
                </a:extLst>
              </p:cNvPr>
              <p:cNvPicPr/>
              <p:nvPr/>
            </p:nvPicPr>
            <p:blipFill>
              <a:blip r:embed="rId6"/>
              <a:stretch>
                <a:fillRect/>
              </a:stretch>
            </p:blipFill>
            <p:spPr>
              <a:xfrm>
                <a:off x="4562463" y="2865628"/>
                <a:ext cx="317901" cy="2232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7">
            <p14:nvContentPartPr>
              <p14:cNvPr id="4" name="Ink 3">
                <a:extLst>
                  <a:ext uri="{FF2B5EF4-FFF2-40B4-BE49-F238E27FC236}">
                    <a16:creationId xmlns:a16="http://schemas.microsoft.com/office/drawing/2014/main" id="{E03DD605-00CE-4E9B-965B-F0B3852C3A73}"/>
                  </a:ext>
                </a:extLst>
              </p14:cNvPr>
              <p14:cNvContentPartPr/>
              <p14:nvPr/>
            </p14:nvContentPartPr>
            <p14:xfrm>
              <a:off x="8709314" y="3924388"/>
              <a:ext cx="110880" cy="164160"/>
            </p14:xfrm>
          </p:contentPart>
        </mc:Choice>
        <mc:Fallback>
          <p:pic>
            <p:nvPicPr>
              <p:cNvPr id="4" name="Ink 3">
                <a:extLst>
                  <a:ext uri="{FF2B5EF4-FFF2-40B4-BE49-F238E27FC236}">
                    <a16:creationId xmlns:p14="http://schemas.microsoft.com/office/powerpoint/2010/main" xmlns="" xmlns:a16="http://schemas.microsoft.com/office/drawing/2014/main" id="{E03DD605-00CE-4E9B-965B-F0B3852C3A73}"/>
                  </a:ext>
                </a:extLst>
              </p:cNvPr>
              <p:cNvPicPr/>
              <p:nvPr/>
            </p:nvPicPr>
            <p:blipFill>
              <a:blip r:embed="rId8"/>
              <a:stretch>
                <a:fillRect/>
              </a:stretch>
            </p:blipFill>
            <p:spPr>
              <a:xfrm>
                <a:off x="8700285" y="3915388"/>
                <a:ext cx="128577" cy="1818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9">
            <p14:nvContentPartPr>
              <p14:cNvPr id="5" name="Ink 4">
                <a:extLst>
                  <a:ext uri="{FF2B5EF4-FFF2-40B4-BE49-F238E27FC236}">
                    <a16:creationId xmlns:a16="http://schemas.microsoft.com/office/drawing/2014/main" id="{DF62C97C-CDD2-47F8-9F54-F6D1D97F78B3}"/>
                  </a:ext>
                </a:extLst>
              </p14:cNvPr>
              <p14:cNvContentPartPr/>
              <p14:nvPr/>
            </p14:nvContentPartPr>
            <p14:xfrm>
              <a:off x="7846394" y="3924388"/>
              <a:ext cx="1058400" cy="599760"/>
            </p14:xfrm>
          </p:contentPart>
        </mc:Choice>
        <mc:Fallback>
          <p:pic>
            <p:nvPicPr>
              <p:cNvPr id="5" name="Ink 4">
                <a:extLst>
                  <a:ext uri="{FF2B5EF4-FFF2-40B4-BE49-F238E27FC236}">
                    <a16:creationId xmlns:p14="http://schemas.microsoft.com/office/powerpoint/2010/main" xmlns="" xmlns:a16="http://schemas.microsoft.com/office/drawing/2014/main" id="{DF62C97C-CDD2-47F8-9F54-F6D1D97F78B3}"/>
                  </a:ext>
                </a:extLst>
              </p:cNvPr>
              <p:cNvPicPr/>
              <p:nvPr/>
            </p:nvPicPr>
            <p:blipFill>
              <a:blip r:embed="rId10"/>
              <a:stretch>
                <a:fillRect/>
              </a:stretch>
            </p:blipFill>
            <p:spPr>
              <a:xfrm>
                <a:off x="7837394" y="3915388"/>
                <a:ext cx="1076040" cy="6174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11">
            <p14:nvContentPartPr>
              <p14:cNvPr id="6" name="Ink 5">
                <a:extLst>
                  <a:ext uri="{FF2B5EF4-FFF2-40B4-BE49-F238E27FC236}">
                    <a16:creationId xmlns:a16="http://schemas.microsoft.com/office/drawing/2014/main" id="{CE21EA0D-2B68-4511-B1CC-B8B4DC1F2ACA}"/>
                  </a:ext>
                </a:extLst>
              </p14:cNvPr>
              <p14:cNvContentPartPr/>
              <p14:nvPr/>
            </p14:nvContentPartPr>
            <p14:xfrm>
              <a:off x="6965114" y="4712428"/>
              <a:ext cx="631800" cy="523800"/>
            </p14:xfrm>
          </p:contentPart>
        </mc:Choice>
        <mc:Fallback>
          <p:pic>
            <p:nvPicPr>
              <p:cNvPr id="6" name="Ink 5">
                <a:extLst>
                  <a:ext uri="{FF2B5EF4-FFF2-40B4-BE49-F238E27FC236}">
                    <a16:creationId xmlns:p14="http://schemas.microsoft.com/office/powerpoint/2010/main" xmlns="" xmlns:a16="http://schemas.microsoft.com/office/drawing/2014/main" id="{CE21EA0D-2B68-4511-B1CC-B8B4DC1F2ACA}"/>
                  </a:ext>
                </a:extLst>
              </p:cNvPr>
              <p:cNvPicPr/>
              <p:nvPr/>
            </p:nvPicPr>
            <p:blipFill>
              <a:blip r:embed="rId12"/>
              <a:stretch>
                <a:fillRect/>
              </a:stretch>
            </p:blipFill>
            <p:spPr>
              <a:xfrm>
                <a:off x="6956114" y="4703428"/>
                <a:ext cx="649440" cy="541440"/>
              </a:xfrm>
              <a:prstGeom prst="rect">
                <a:avLst/>
              </a:prstGeom>
            </p:spPr>
          </p:pic>
        </mc:Fallback>
      </mc:AlternateContent>
      <mc:AlternateContent xmlns:mc="http://schemas.openxmlformats.org/markup-compatibility/2006">
        <mc:Choice xmlns="" xmlns:p14="http://schemas.microsoft.com/office/powerpoint/2010/main" Requires="p14">
          <p:contentPart p14:bwMode="auto" r:id="rId13">
            <p14:nvContentPartPr>
              <p14:cNvPr id="7" name="Ink 6">
                <a:extLst>
                  <a:ext uri="{FF2B5EF4-FFF2-40B4-BE49-F238E27FC236}">
                    <a16:creationId xmlns:a16="http://schemas.microsoft.com/office/drawing/2014/main" id="{4CDEAEA6-3560-42CC-B67F-2CE30A34DDCF}"/>
                  </a:ext>
                </a:extLst>
              </p14:cNvPr>
              <p14:cNvContentPartPr/>
              <p14:nvPr/>
            </p14:nvContentPartPr>
            <p14:xfrm>
              <a:off x="7089674" y="5359708"/>
              <a:ext cx="1078200" cy="636120"/>
            </p14:xfrm>
          </p:contentPart>
        </mc:Choice>
        <mc:Fallback>
          <p:pic>
            <p:nvPicPr>
              <p:cNvPr id="7" name="Ink 6">
                <a:extLst>
                  <a:ext uri="{FF2B5EF4-FFF2-40B4-BE49-F238E27FC236}">
                    <a16:creationId xmlns:p14="http://schemas.microsoft.com/office/powerpoint/2010/main" xmlns="" xmlns:a16="http://schemas.microsoft.com/office/drawing/2014/main" id="{4CDEAEA6-3560-42CC-B67F-2CE30A34DDCF}"/>
                  </a:ext>
                </a:extLst>
              </p:cNvPr>
              <p:cNvPicPr/>
              <p:nvPr/>
            </p:nvPicPr>
            <p:blipFill>
              <a:blip r:embed="rId14"/>
              <a:stretch>
                <a:fillRect/>
              </a:stretch>
            </p:blipFill>
            <p:spPr>
              <a:xfrm>
                <a:off x="7080677" y="5350708"/>
                <a:ext cx="1095834" cy="653760"/>
              </a:xfrm>
              <a:prstGeom prst="rect">
                <a:avLst/>
              </a:prstGeom>
            </p:spPr>
          </p:pic>
        </mc:Fallback>
      </mc:AlternateContent>
      <mc:AlternateContent xmlns:mc="http://schemas.openxmlformats.org/markup-compatibility/2006">
        <mc:Choice xmlns="" xmlns:p14="http://schemas.microsoft.com/office/powerpoint/2010/main" Requires="p14">
          <p:contentPart p14:bwMode="auto" r:id="rId15">
            <p14:nvContentPartPr>
              <p14:cNvPr id="8" name="Ink 7">
                <a:extLst>
                  <a:ext uri="{FF2B5EF4-FFF2-40B4-BE49-F238E27FC236}">
                    <a16:creationId xmlns:a16="http://schemas.microsoft.com/office/drawing/2014/main" id="{4D81D016-10DB-4088-9030-31823C4EA47C}"/>
                  </a:ext>
                </a:extLst>
              </p14:cNvPr>
              <p14:cNvContentPartPr/>
              <p14:nvPr/>
            </p14:nvContentPartPr>
            <p14:xfrm>
              <a:off x="9467474" y="2503828"/>
              <a:ext cx="360" cy="360"/>
            </p14:xfrm>
          </p:contentPart>
        </mc:Choice>
        <mc:Fallback>
          <p:pic>
            <p:nvPicPr>
              <p:cNvPr id="8" name="Ink 7">
                <a:extLst>
                  <a:ext uri="{FF2B5EF4-FFF2-40B4-BE49-F238E27FC236}">
                    <a16:creationId xmlns:p14="http://schemas.microsoft.com/office/powerpoint/2010/main" xmlns="" xmlns:a16="http://schemas.microsoft.com/office/drawing/2014/main" id="{4D81D016-10DB-4088-9030-31823C4EA47C}"/>
                  </a:ext>
                </a:extLst>
              </p:cNvPr>
              <p:cNvPicPr/>
              <p:nvPr/>
            </p:nvPicPr>
            <p:blipFill>
              <a:blip r:embed="rId16"/>
              <a:stretch>
                <a:fillRect/>
              </a:stretch>
            </p:blipFill>
            <p:spPr>
              <a:xfrm>
                <a:off x="9458474" y="2494828"/>
                <a:ext cx="18000" cy="180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17">
            <p14:nvContentPartPr>
              <p14:cNvPr id="9" name="Ink 8">
                <a:extLst>
                  <a:ext uri="{FF2B5EF4-FFF2-40B4-BE49-F238E27FC236}">
                    <a16:creationId xmlns:a16="http://schemas.microsoft.com/office/drawing/2014/main" id="{59464D84-A961-4AF2-96D4-671164F1D5F2}"/>
                  </a:ext>
                </a:extLst>
              </p14:cNvPr>
              <p14:cNvContentPartPr/>
              <p14:nvPr/>
            </p14:nvContentPartPr>
            <p14:xfrm>
              <a:off x="13279514" y="2151748"/>
              <a:ext cx="360" cy="360"/>
            </p14:xfrm>
          </p:contentPart>
        </mc:Choice>
        <mc:Fallback>
          <p:pic>
            <p:nvPicPr>
              <p:cNvPr id="9" name="Ink 8">
                <a:extLst>
                  <a:ext uri="{FF2B5EF4-FFF2-40B4-BE49-F238E27FC236}">
                    <a16:creationId xmlns:p14="http://schemas.microsoft.com/office/powerpoint/2010/main" xmlns="" xmlns:a16="http://schemas.microsoft.com/office/drawing/2014/main" id="{59464D84-A961-4AF2-96D4-671164F1D5F2}"/>
                  </a:ext>
                </a:extLst>
              </p:cNvPr>
              <p:cNvPicPr/>
              <p:nvPr/>
            </p:nvPicPr>
            <p:blipFill>
              <a:blip r:embed="rId16"/>
              <a:stretch>
                <a:fillRect/>
              </a:stretch>
            </p:blipFill>
            <p:spPr>
              <a:xfrm>
                <a:off x="13270514" y="2142748"/>
                <a:ext cx="18000" cy="180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18">
            <p14:nvContentPartPr>
              <p14:cNvPr id="10" name="Ink 9">
                <a:extLst>
                  <a:ext uri="{FF2B5EF4-FFF2-40B4-BE49-F238E27FC236}">
                    <a16:creationId xmlns:a16="http://schemas.microsoft.com/office/drawing/2014/main" id="{EF09052D-978E-499F-AEDB-37E2224A3B3D}"/>
                  </a:ext>
                </a:extLst>
              </p14:cNvPr>
              <p14:cNvContentPartPr/>
              <p14:nvPr/>
            </p14:nvContentPartPr>
            <p14:xfrm>
              <a:off x="3643394" y="4515148"/>
              <a:ext cx="360" cy="360"/>
            </p14:xfrm>
          </p:contentPart>
        </mc:Choice>
        <mc:Fallback>
          <p:pic>
            <p:nvPicPr>
              <p:cNvPr id="10" name="Ink 9">
                <a:extLst>
                  <a:ext uri="{FF2B5EF4-FFF2-40B4-BE49-F238E27FC236}">
                    <a16:creationId xmlns:p14="http://schemas.microsoft.com/office/powerpoint/2010/main" xmlns="" xmlns:a16="http://schemas.microsoft.com/office/drawing/2014/main" id="{EF09052D-978E-499F-AEDB-37E2224A3B3D}"/>
                  </a:ext>
                </a:extLst>
              </p:cNvPr>
              <p:cNvPicPr/>
              <p:nvPr/>
            </p:nvPicPr>
            <p:blipFill>
              <a:blip r:embed="rId19"/>
              <a:stretch>
                <a:fillRect/>
              </a:stretch>
            </p:blipFill>
            <p:spPr>
              <a:xfrm>
                <a:off x="3634394" y="4506148"/>
                <a:ext cx="18000" cy="18000"/>
              </a:xfrm>
              <a:prstGeom prst="rect">
                <a:avLst/>
              </a:prstGeom>
            </p:spPr>
          </p:pic>
        </mc:Fallback>
      </mc:AlternateContent>
    </p:spTree>
    <p:extLst>
      <p:ext uri="{BB962C8B-B14F-4D97-AF65-F5344CB8AC3E}">
        <p14:creationId xmlns="" xmlns:p14="http://schemas.microsoft.com/office/powerpoint/2010/main" val="37041318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052D9DE-5A55-4A56-9EE3-0FBCD7B22968}"/>
              </a:ext>
            </a:extLst>
          </p:cNvPr>
          <p:cNvSpPr>
            <a:spLocks noGrp="1"/>
          </p:cNvSpPr>
          <p:nvPr>
            <p:ph type="title"/>
          </p:nvPr>
        </p:nvSpPr>
        <p:spPr>
          <a:xfrm>
            <a:off x="838200" y="365125"/>
            <a:ext cx="10515600" cy="830629"/>
          </a:xfrm>
        </p:spPr>
        <p:txBody>
          <a:bodyPr/>
          <a:lstStyle/>
          <a:p>
            <a:r>
              <a:rPr lang="en-IN" b="1" i="0">
                <a:solidFill>
                  <a:srgbClr val="2512B5"/>
                </a:solidFill>
                <a:effectLst/>
                <a:latin typeface="Arial" panose="020B0604020202020204" pitchFamily="34" charset="0"/>
              </a:rPr>
              <a:t>Advantages of A* Algorithm</a:t>
            </a:r>
            <a:endParaRPr lang="en-IN"/>
          </a:p>
        </p:txBody>
      </p:sp>
      <p:sp>
        <p:nvSpPr>
          <p:cNvPr id="3" name="Content Placeholder 2">
            <a:extLst>
              <a:ext uri="{FF2B5EF4-FFF2-40B4-BE49-F238E27FC236}">
                <a16:creationId xmlns="" xmlns:a16="http://schemas.microsoft.com/office/drawing/2014/main" id="{3DFB41C4-D5EC-45F7-835C-D5E7BBA8B6B8}"/>
              </a:ext>
            </a:extLst>
          </p:cNvPr>
          <p:cNvSpPr>
            <a:spLocks noGrp="1"/>
          </p:cNvSpPr>
          <p:nvPr>
            <p:ph idx="1"/>
          </p:nvPr>
        </p:nvSpPr>
        <p:spPr/>
        <p:txBody>
          <a:bodyPr/>
          <a:lstStyle/>
          <a:p>
            <a:pPr algn="l">
              <a:buFont typeface="Arial" panose="020B0604020202020204" pitchFamily="34" charset="0"/>
              <a:buChar char="•"/>
            </a:pPr>
            <a:r>
              <a:rPr lang="en-US" b="0" i="0">
                <a:solidFill>
                  <a:srgbClr val="222222"/>
                </a:solidFill>
                <a:effectLst/>
                <a:latin typeface="Karla" pitchFamily="2" charset="0"/>
              </a:rPr>
              <a:t>It is fully complete and optimal.</a:t>
            </a:r>
          </a:p>
          <a:p>
            <a:pPr algn="l">
              <a:buFont typeface="Arial" panose="020B0604020202020204" pitchFamily="34" charset="0"/>
              <a:buChar char="•"/>
            </a:pPr>
            <a:r>
              <a:rPr lang="en-US" b="0" i="0">
                <a:solidFill>
                  <a:srgbClr val="222222"/>
                </a:solidFill>
                <a:effectLst/>
                <a:latin typeface="Karla" pitchFamily="2" charset="0"/>
              </a:rPr>
              <a:t>This is the best one of all the other techniques. We use to solve all the complex problems through this algorithm.</a:t>
            </a:r>
          </a:p>
          <a:p>
            <a:pPr algn="l">
              <a:buFont typeface="Arial" panose="020B0604020202020204" pitchFamily="34" charset="0"/>
              <a:buChar char="•"/>
            </a:pPr>
            <a:r>
              <a:rPr lang="en-US" b="0" i="0">
                <a:solidFill>
                  <a:srgbClr val="222222"/>
                </a:solidFill>
                <a:effectLst/>
                <a:latin typeface="Karla" pitchFamily="2" charset="0"/>
              </a:rPr>
              <a:t>The algorithm is optimally efficient, i.e., there is no other optimal algorithm that is guaranteed to expand fewer nodes than A*.</a:t>
            </a:r>
          </a:p>
          <a:p>
            <a:endParaRPr lang="en-IN"/>
          </a:p>
        </p:txBody>
      </p:sp>
    </p:spTree>
    <p:extLst>
      <p:ext uri="{BB962C8B-B14F-4D97-AF65-F5344CB8AC3E}">
        <p14:creationId xmlns="" xmlns:p14="http://schemas.microsoft.com/office/powerpoint/2010/main" val="6379621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E82C66B-3548-41EB-B0E2-4133250AC568}"/>
              </a:ext>
            </a:extLst>
          </p:cNvPr>
          <p:cNvSpPr>
            <a:spLocks noGrp="1"/>
          </p:cNvSpPr>
          <p:nvPr>
            <p:ph type="title"/>
          </p:nvPr>
        </p:nvSpPr>
        <p:spPr>
          <a:xfrm>
            <a:off x="838200" y="365125"/>
            <a:ext cx="10515600" cy="900967"/>
          </a:xfrm>
        </p:spPr>
        <p:txBody>
          <a:bodyPr/>
          <a:lstStyle/>
          <a:p>
            <a:r>
              <a:rPr lang="en-IN" b="1" i="0">
                <a:solidFill>
                  <a:srgbClr val="2512B5"/>
                </a:solidFill>
                <a:effectLst/>
                <a:latin typeface="Arial" panose="020B0604020202020204" pitchFamily="34" charset="0"/>
              </a:rPr>
              <a:t>Disadvantages of A* Algorithm</a:t>
            </a:r>
            <a:endParaRPr lang="en-IN"/>
          </a:p>
        </p:txBody>
      </p:sp>
      <p:sp>
        <p:nvSpPr>
          <p:cNvPr id="3" name="Content Placeholder 2">
            <a:extLst>
              <a:ext uri="{FF2B5EF4-FFF2-40B4-BE49-F238E27FC236}">
                <a16:creationId xmlns="" xmlns:a16="http://schemas.microsoft.com/office/drawing/2014/main" id="{220101D4-5D75-438E-805E-DD6BA612484B}"/>
              </a:ext>
            </a:extLst>
          </p:cNvPr>
          <p:cNvSpPr>
            <a:spLocks noGrp="1"/>
          </p:cNvSpPr>
          <p:nvPr>
            <p:ph idx="1"/>
          </p:nvPr>
        </p:nvSpPr>
        <p:spPr/>
        <p:txBody>
          <a:bodyPr/>
          <a:lstStyle/>
          <a:p>
            <a:pPr algn="l">
              <a:buFont typeface="Arial" panose="020B0604020202020204" pitchFamily="34" charset="0"/>
              <a:buChar char="•"/>
            </a:pPr>
            <a:r>
              <a:rPr lang="en-US" b="0" i="0">
                <a:solidFill>
                  <a:srgbClr val="222222"/>
                </a:solidFill>
                <a:effectLst/>
                <a:latin typeface="Karla" pitchFamily="2" charset="0"/>
              </a:rPr>
              <a:t>This algorithm is complete if the branching factor is finite of the algorithm and every action has a fixed cost.</a:t>
            </a:r>
          </a:p>
          <a:p>
            <a:pPr algn="l">
              <a:buFont typeface="Arial" panose="020B0604020202020204" pitchFamily="34" charset="0"/>
              <a:buChar char="•"/>
            </a:pPr>
            <a:endParaRPr lang="en-US" b="0" i="0">
              <a:solidFill>
                <a:srgbClr val="222222"/>
              </a:solidFill>
              <a:effectLst/>
              <a:latin typeface="Karla" pitchFamily="2" charset="0"/>
            </a:endParaRPr>
          </a:p>
          <a:p>
            <a:pPr algn="l">
              <a:buFont typeface="Arial" panose="020B0604020202020204" pitchFamily="34" charset="0"/>
              <a:buChar char="•"/>
            </a:pPr>
            <a:r>
              <a:rPr lang="en-US" b="0" i="0">
                <a:solidFill>
                  <a:srgbClr val="222222"/>
                </a:solidFill>
                <a:effectLst/>
                <a:latin typeface="Karla" pitchFamily="2" charset="0"/>
              </a:rPr>
              <a:t>The speed execution of A* search is highly dependent on the accuracy of the heuristic algorithm that is used to compute h (n) and is a bit slower than other algorithms.</a:t>
            </a:r>
          </a:p>
          <a:p>
            <a:endParaRPr lang="en-IN"/>
          </a:p>
        </p:txBody>
      </p:sp>
    </p:spTree>
    <p:extLst>
      <p:ext uri="{BB962C8B-B14F-4D97-AF65-F5344CB8AC3E}">
        <p14:creationId xmlns="" xmlns:p14="http://schemas.microsoft.com/office/powerpoint/2010/main" val="13667086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5114F759-E73F-49A1-B53A-ABDD45C6F743}"/>
              </a:ext>
            </a:extLst>
          </p:cNvPr>
          <p:cNvPicPr>
            <a:picLocks noChangeAspect="1"/>
          </p:cNvPicPr>
          <p:nvPr/>
        </p:nvPicPr>
        <p:blipFill>
          <a:blip r:embed="rId2">
            <a:extLst>
              <a:ext uri="{28A0092B-C50C-407E-A947-70E740481C1C}">
                <a14:useLocalDpi xmlns="" xmlns:a14="http://schemas.microsoft.com/office/drawing/2010/main" val="0"/>
              </a:ext>
            </a:extLst>
          </a:blip>
          <a:srcRect/>
          <a:stretch>
            <a:fillRect/>
          </a:stretch>
        </p:blipFill>
        <p:spPr bwMode="auto">
          <a:xfrm>
            <a:off x="1519311" y="0"/>
            <a:ext cx="9425353" cy="6858000"/>
          </a:xfrm>
          <a:prstGeom prst="rect">
            <a:avLst/>
          </a:prstGeom>
          <a:noFill/>
          <a:ln>
            <a:noFill/>
          </a:ln>
        </p:spPr>
      </p:pic>
    </p:spTree>
    <p:extLst>
      <p:ext uri="{BB962C8B-B14F-4D97-AF65-F5344CB8AC3E}">
        <p14:creationId xmlns="" xmlns:p14="http://schemas.microsoft.com/office/powerpoint/2010/main" val="39561688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5063EEC6-FA1E-409C-B01B-28DB9DD94228}"/>
              </a:ext>
            </a:extLst>
          </p:cNvPr>
          <p:cNvPicPr>
            <a:picLocks noChangeAspect="1"/>
          </p:cNvPicPr>
          <p:nvPr/>
        </p:nvPicPr>
        <p:blipFill>
          <a:blip r:embed="rId2">
            <a:extLst>
              <a:ext uri="{28A0092B-C50C-407E-A947-70E740481C1C}">
                <a14:useLocalDpi xmlns="" xmlns:a14="http://schemas.microsoft.com/office/drawing/2010/main" val="0"/>
              </a:ext>
            </a:extLst>
          </a:blip>
          <a:srcRect/>
          <a:stretch>
            <a:fillRect/>
          </a:stretch>
        </p:blipFill>
        <p:spPr bwMode="auto">
          <a:xfrm>
            <a:off x="280768" y="302894"/>
            <a:ext cx="6570198" cy="5816551"/>
          </a:xfrm>
          <a:prstGeom prst="rect">
            <a:avLst/>
          </a:prstGeom>
          <a:noFill/>
          <a:ln>
            <a:noFill/>
          </a:ln>
        </p:spPr>
      </p:pic>
      <p:pic>
        <p:nvPicPr>
          <p:cNvPr id="3" name="Picture 2">
            <a:extLst>
              <a:ext uri="{FF2B5EF4-FFF2-40B4-BE49-F238E27FC236}">
                <a16:creationId xmlns="" xmlns:a16="http://schemas.microsoft.com/office/drawing/2014/main" id="{1421497E-E014-47CF-8B8E-4E80AFD6EF5C}"/>
              </a:ext>
            </a:extLst>
          </p:cNvPr>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7005711" y="447089"/>
            <a:ext cx="5186289" cy="5545748"/>
          </a:xfrm>
          <a:prstGeom prst="rect">
            <a:avLst/>
          </a:prstGeom>
          <a:noFill/>
          <a:ln>
            <a:noFill/>
          </a:ln>
        </p:spPr>
      </p:pic>
    </p:spTree>
    <p:extLst>
      <p:ext uri="{BB962C8B-B14F-4D97-AF65-F5344CB8AC3E}">
        <p14:creationId xmlns="" xmlns:p14="http://schemas.microsoft.com/office/powerpoint/2010/main" val="2985783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B82FCA39-E273-5266-3CC4-C325C5EE8CE9}"/>
              </a:ext>
            </a:extLst>
          </p:cNvPr>
          <p:cNvPicPr>
            <a:picLocks noChangeAspect="1"/>
          </p:cNvPicPr>
          <p:nvPr/>
        </p:nvPicPr>
        <p:blipFill>
          <a:blip r:embed="rId2"/>
          <a:stretch>
            <a:fillRect/>
          </a:stretch>
        </p:blipFill>
        <p:spPr>
          <a:xfrm>
            <a:off x="1693705" y="872198"/>
            <a:ext cx="8390512" cy="4895556"/>
          </a:xfrm>
          <a:prstGeom prst="rect">
            <a:avLst/>
          </a:prstGeom>
        </p:spPr>
      </p:pic>
    </p:spTree>
    <p:extLst>
      <p:ext uri="{BB962C8B-B14F-4D97-AF65-F5344CB8AC3E}">
        <p14:creationId xmlns="" xmlns:p14="http://schemas.microsoft.com/office/powerpoint/2010/main" val="36437761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1E6ED8C4-0176-4EBA-8F25-D583A0E80970}"/>
              </a:ext>
            </a:extLst>
          </p:cNvPr>
          <p:cNvPicPr>
            <a:picLocks noChangeAspect="1"/>
          </p:cNvPicPr>
          <p:nvPr/>
        </p:nvPicPr>
        <p:blipFill>
          <a:blip r:embed="rId2">
            <a:extLst>
              <a:ext uri="{28A0092B-C50C-407E-A947-70E740481C1C}">
                <a14:useLocalDpi xmlns="" xmlns:a14="http://schemas.microsoft.com/office/drawing/2010/main" val="0"/>
              </a:ext>
            </a:extLst>
          </a:blip>
          <a:srcRect/>
          <a:stretch>
            <a:fillRect/>
          </a:stretch>
        </p:blipFill>
        <p:spPr bwMode="auto">
          <a:xfrm>
            <a:off x="1814732" y="147252"/>
            <a:ext cx="8862646" cy="6710748"/>
          </a:xfrm>
          <a:prstGeom prst="rect">
            <a:avLst/>
          </a:prstGeom>
          <a:noFill/>
          <a:ln>
            <a:noFill/>
          </a:ln>
        </p:spPr>
      </p:pic>
    </p:spTree>
    <p:extLst>
      <p:ext uri="{BB962C8B-B14F-4D97-AF65-F5344CB8AC3E}">
        <p14:creationId xmlns="" xmlns:p14="http://schemas.microsoft.com/office/powerpoint/2010/main" val="30939346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294F1D-1C62-4330-A472-582DE5613BEE}"/>
              </a:ext>
            </a:extLst>
          </p:cNvPr>
          <p:cNvSpPr>
            <a:spLocks noGrp="1"/>
          </p:cNvSpPr>
          <p:nvPr>
            <p:ph type="title"/>
          </p:nvPr>
        </p:nvSpPr>
        <p:spPr/>
        <p:txBody>
          <a:bodyPr/>
          <a:lstStyle/>
          <a:p>
            <a:r>
              <a:rPr lang="en-IN">
                <a:cs typeface="Calibri Light"/>
              </a:rPr>
              <a:t>Sample Questions</a:t>
            </a:r>
            <a:endParaRPr lang="en-IN"/>
          </a:p>
        </p:txBody>
      </p:sp>
      <p:sp>
        <p:nvSpPr>
          <p:cNvPr id="3" name="Content Placeholder 2">
            <a:extLst>
              <a:ext uri="{FF2B5EF4-FFF2-40B4-BE49-F238E27FC236}">
                <a16:creationId xmlns="" xmlns:a16="http://schemas.microsoft.com/office/drawing/2014/main" id="{4FF1B0B7-146A-47D2-85EB-9C7DD4BD656D}"/>
              </a:ext>
            </a:extLst>
          </p:cNvPr>
          <p:cNvSpPr>
            <a:spLocks noGrp="1"/>
          </p:cNvSpPr>
          <p:nvPr>
            <p:ph idx="1"/>
          </p:nvPr>
        </p:nvSpPr>
        <p:spPr/>
        <p:txBody>
          <a:bodyPr vert="horz" lIns="91440" tIns="45720" rIns="91440" bIns="45720" rtlCol="0" anchor="t">
            <a:normAutofit lnSpcReduction="10000"/>
          </a:bodyPr>
          <a:lstStyle/>
          <a:p>
            <a:r>
              <a:rPr lang="en-IN">
                <a:cs typeface="Calibri"/>
              </a:rPr>
              <a:t>What is problem solving agent?</a:t>
            </a:r>
          </a:p>
          <a:p>
            <a:r>
              <a:rPr lang="en-IN">
                <a:cs typeface="Calibri"/>
              </a:rPr>
              <a:t>What is search? What are the different phases of problem solving?</a:t>
            </a:r>
          </a:p>
          <a:p>
            <a:r>
              <a:rPr lang="en-IN">
                <a:cs typeface="Calibri"/>
              </a:rPr>
              <a:t>Explain five components involved in problem formulation.</a:t>
            </a:r>
          </a:p>
          <a:p>
            <a:r>
              <a:rPr lang="en-IN">
                <a:cs typeface="Calibri"/>
              </a:rPr>
              <a:t>Which are the different problem solving performance measures?</a:t>
            </a:r>
          </a:p>
          <a:p>
            <a:r>
              <a:rPr lang="en-IN">
                <a:cs typeface="Calibri"/>
              </a:rPr>
              <a:t>What is difference between uninformed and informed search?</a:t>
            </a:r>
          </a:p>
          <a:p>
            <a:r>
              <a:rPr lang="en-IN">
                <a:cs typeface="Calibri"/>
              </a:rPr>
              <a:t>Solve the graph problem using Breadth first search, depth first search, Uniform cost search.</a:t>
            </a:r>
          </a:p>
          <a:p>
            <a:r>
              <a:rPr lang="en-IN">
                <a:cs typeface="Calibri"/>
              </a:rPr>
              <a:t>Explain Bidirectional search with example.</a:t>
            </a:r>
          </a:p>
          <a:p>
            <a:r>
              <a:rPr lang="en-IN">
                <a:cs typeface="Calibri"/>
              </a:rPr>
              <a:t>Explain Iterative deepening search with example.</a:t>
            </a:r>
          </a:p>
          <a:p>
            <a:endParaRPr lang="en-IN">
              <a:cs typeface="Calibri"/>
            </a:endParaRPr>
          </a:p>
        </p:txBody>
      </p:sp>
      <mc:AlternateContent xmlns:mc="http://schemas.openxmlformats.org/markup-compatibility/2006">
        <mc:Choice xmlns="" xmlns:p14="http://schemas.microsoft.com/office/powerpoint/2010/main" Requires="p14">
          <p:contentPart p14:bwMode="auto" r:id="rId2">
            <p14:nvContentPartPr>
              <p14:cNvPr id="4" name="Ink 3">
                <a:extLst>
                  <a:ext uri="{FF2B5EF4-FFF2-40B4-BE49-F238E27FC236}">
                    <a16:creationId xmlns:a16="http://schemas.microsoft.com/office/drawing/2014/main" id="{1B177244-C37D-4021-AF2A-B059B8C55C64}"/>
                  </a:ext>
                </a:extLst>
              </p14:cNvPr>
              <p14:cNvContentPartPr/>
              <p14:nvPr/>
            </p14:nvContentPartPr>
            <p14:xfrm>
              <a:off x="2813234" y="1122868"/>
              <a:ext cx="360" cy="2880"/>
            </p14:xfrm>
          </p:contentPart>
        </mc:Choice>
        <mc:Fallback>
          <p:pic>
            <p:nvPicPr>
              <p:cNvPr id="4" name="Ink 3">
                <a:extLst>
                  <a:ext uri="{FF2B5EF4-FFF2-40B4-BE49-F238E27FC236}">
                    <a16:creationId xmlns:p14="http://schemas.microsoft.com/office/powerpoint/2010/main" xmlns="" xmlns:a16="http://schemas.microsoft.com/office/drawing/2014/main" id="{1B177244-C37D-4021-AF2A-B059B8C55C64}"/>
                  </a:ext>
                </a:extLst>
              </p:cNvPr>
              <p:cNvPicPr/>
              <p:nvPr/>
            </p:nvPicPr>
            <p:blipFill>
              <a:blip r:embed="rId3"/>
              <a:stretch>
                <a:fillRect/>
              </a:stretch>
            </p:blipFill>
            <p:spPr>
              <a:xfrm>
                <a:off x="2804234" y="1113868"/>
                <a:ext cx="18000" cy="20520"/>
              </a:xfrm>
              <a:prstGeom prst="rect">
                <a:avLst/>
              </a:prstGeom>
            </p:spPr>
          </p:pic>
        </mc:Fallback>
      </mc:AlternateContent>
    </p:spTree>
    <p:extLst>
      <p:ext uri="{BB962C8B-B14F-4D97-AF65-F5344CB8AC3E}">
        <p14:creationId xmlns="" xmlns:p14="http://schemas.microsoft.com/office/powerpoint/2010/main" val="1981090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1FD8C15-86A0-281E-8F03-1ABCB8156221}"/>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9A4ABBB2-5368-E57D-E256-2C97C511BF06}"/>
              </a:ext>
            </a:extLst>
          </p:cNvPr>
          <p:cNvSpPr>
            <a:spLocks noGrp="1"/>
          </p:cNvSpPr>
          <p:nvPr>
            <p:ph idx="1"/>
          </p:nvPr>
        </p:nvSpPr>
        <p:spPr/>
        <p:txBody>
          <a:bodyPr vert="horz" lIns="91440" tIns="45720" rIns="91440" bIns="45720" rtlCol="0" anchor="t">
            <a:normAutofit/>
          </a:bodyPr>
          <a:lstStyle/>
          <a:p>
            <a:r>
              <a:rPr lang="en-US">
                <a:cs typeface="Calibri"/>
              </a:rPr>
              <a:t>What is Informed Heuristic search?</a:t>
            </a:r>
          </a:p>
          <a:p>
            <a:r>
              <a:rPr lang="en-US">
                <a:cs typeface="Calibri"/>
              </a:rPr>
              <a:t>Solve graph problems using greedy best-first search and A* Algorithm</a:t>
            </a:r>
          </a:p>
          <a:p>
            <a:r>
              <a:rPr lang="en-US">
                <a:cs typeface="Calibri"/>
              </a:rPr>
              <a:t>What is Heuristic function. Which two heuristic function are used in 8-puzzle problem</a:t>
            </a:r>
          </a:p>
          <a:p>
            <a:endParaRPr lang="en-US">
              <a:cs typeface="Calibri"/>
            </a:endParaRPr>
          </a:p>
        </p:txBody>
      </p:sp>
    </p:spTree>
    <p:extLst>
      <p:ext uri="{BB962C8B-B14F-4D97-AF65-F5344CB8AC3E}">
        <p14:creationId xmlns="" xmlns:p14="http://schemas.microsoft.com/office/powerpoint/2010/main" val="2098485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ECEB05-D733-4901-9B0D-169FD443D1E1}"/>
              </a:ext>
            </a:extLst>
          </p:cNvPr>
          <p:cNvSpPr>
            <a:spLocks noGrp="1"/>
          </p:cNvSpPr>
          <p:nvPr>
            <p:ph type="title"/>
          </p:nvPr>
        </p:nvSpPr>
        <p:spPr>
          <a:xfrm>
            <a:off x="838200" y="365125"/>
            <a:ext cx="10515600" cy="827571"/>
          </a:xfrm>
        </p:spPr>
        <p:txBody>
          <a:bodyPr/>
          <a:lstStyle/>
          <a:p>
            <a:r>
              <a:rPr lang="en-US">
                <a:solidFill>
                  <a:srgbClr val="FF0000"/>
                </a:solidFill>
              </a:rPr>
              <a:t>Problem Solving by Searching</a:t>
            </a:r>
            <a:endParaRPr lang="en-IN"/>
          </a:p>
        </p:txBody>
      </p:sp>
      <p:sp>
        <p:nvSpPr>
          <p:cNvPr id="3" name="Content Placeholder 2">
            <a:extLst>
              <a:ext uri="{FF2B5EF4-FFF2-40B4-BE49-F238E27FC236}">
                <a16:creationId xmlns="" xmlns:a16="http://schemas.microsoft.com/office/drawing/2014/main" id="{D2CDEB5F-D610-43B9-A0A9-016091124C1D}"/>
              </a:ext>
            </a:extLst>
          </p:cNvPr>
          <p:cNvSpPr>
            <a:spLocks noGrp="1"/>
          </p:cNvSpPr>
          <p:nvPr>
            <p:ph idx="1"/>
          </p:nvPr>
        </p:nvSpPr>
        <p:spPr>
          <a:xfrm>
            <a:off x="838200" y="1696278"/>
            <a:ext cx="10515600" cy="4480685"/>
          </a:xfrm>
        </p:spPr>
        <p:txBody>
          <a:bodyPr>
            <a:normAutofit/>
          </a:bodyPr>
          <a:lstStyle/>
          <a:p>
            <a:r>
              <a:rPr lang="en-US" sz="2400" b="0" i="0">
                <a:solidFill>
                  <a:srgbClr val="666666"/>
                </a:solidFill>
                <a:effectLst/>
                <a:latin typeface="Quicksand"/>
              </a:rPr>
              <a:t>The </a:t>
            </a:r>
            <a:r>
              <a:rPr lang="en-US" sz="2400" b="1" i="0">
                <a:solidFill>
                  <a:srgbClr val="FF0000"/>
                </a:solidFill>
                <a:effectLst/>
                <a:latin typeface="Quicksand"/>
              </a:rPr>
              <a:t>reflex agents </a:t>
            </a:r>
            <a:r>
              <a:rPr lang="en-US" sz="2400" b="0" i="0">
                <a:solidFill>
                  <a:srgbClr val="666666"/>
                </a:solidFill>
                <a:effectLst/>
                <a:latin typeface="Quicksand"/>
              </a:rPr>
              <a:t>are known as the simplest agents because they directly map states into actions. </a:t>
            </a:r>
          </a:p>
          <a:p>
            <a:r>
              <a:rPr lang="en-US" sz="2400" b="0" i="0">
                <a:solidFill>
                  <a:srgbClr val="666666"/>
                </a:solidFill>
                <a:effectLst/>
                <a:latin typeface="Quicksand"/>
              </a:rPr>
              <a:t>Unfortunately, these agents fail to operate in an environment where the mapping is too large to store and learn. </a:t>
            </a:r>
          </a:p>
          <a:p>
            <a:r>
              <a:rPr lang="en-US" sz="2400">
                <a:solidFill>
                  <a:srgbClr val="666666"/>
                </a:solidFill>
                <a:latin typeface="Quicksand"/>
              </a:rPr>
              <a:t>Goal-based agent, on the other hand, considers future actions and the desired outcomes.</a:t>
            </a:r>
          </a:p>
          <a:p>
            <a:r>
              <a:rPr lang="en-US" sz="2400">
                <a:solidFill>
                  <a:srgbClr val="666666"/>
                </a:solidFill>
                <a:latin typeface="Quicksand"/>
              </a:rPr>
              <a:t>one type of </a:t>
            </a:r>
            <a:r>
              <a:rPr lang="en-US" sz="2400">
                <a:solidFill>
                  <a:srgbClr val="FF0000"/>
                </a:solidFill>
                <a:latin typeface="Quicksand"/>
              </a:rPr>
              <a:t>goal-based agent known as a problem-solving agent</a:t>
            </a:r>
            <a:r>
              <a:rPr lang="en-US" sz="2400">
                <a:solidFill>
                  <a:srgbClr val="666666"/>
                </a:solidFill>
                <a:latin typeface="Quicksand"/>
              </a:rPr>
              <a:t>, </a:t>
            </a:r>
          </a:p>
          <a:p>
            <a:pPr marL="0" indent="0">
              <a:buNone/>
            </a:pPr>
            <a:r>
              <a:rPr lang="en-US" sz="2400">
                <a:solidFill>
                  <a:srgbClr val="666666"/>
                </a:solidFill>
                <a:latin typeface="Quicksand"/>
              </a:rPr>
              <a:t> </a:t>
            </a:r>
            <a:r>
              <a:rPr lang="en-US" sz="2400">
                <a:solidFill>
                  <a:srgbClr val="FF0000"/>
                </a:solidFill>
                <a:latin typeface="Quicksand"/>
              </a:rPr>
              <a:t>which uses atomic representation with no internal states visible to the problem</a:t>
            </a:r>
          </a:p>
          <a:p>
            <a:pPr marL="0" indent="0">
              <a:buNone/>
            </a:pPr>
            <a:r>
              <a:rPr lang="en-US" sz="2400">
                <a:solidFill>
                  <a:srgbClr val="FF0000"/>
                </a:solidFill>
                <a:latin typeface="Quicksand"/>
              </a:rPr>
              <a:t>  -solving algorithms.</a:t>
            </a:r>
            <a:endParaRPr lang="en-IN" sz="2400">
              <a:solidFill>
                <a:srgbClr val="FF0000"/>
              </a:solidFill>
              <a:latin typeface="Quicksand"/>
            </a:endParaRPr>
          </a:p>
        </p:txBody>
      </p:sp>
    </p:spTree>
    <p:extLst>
      <p:ext uri="{BB962C8B-B14F-4D97-AF65-F5344CB8AC3E}">
        <p14:creationId xmlns="" xmlns:p14="http://schemas.microsoft.com/office/powerpoint/2010/main" val="38799336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e149d1a5-8e87-4504-9740-749491d6fa28">
      <Terms xmlns="http://schemas.microsoft.com/office/infopath/2007/PartnerControls"/>
    </lcf76f155ced4ddcb4097134ff3c332f>
    <TaxCatchAll xmlns="1ba96a7f-f95a-43a9-ad87-9fbefb08157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994C4D70FD070429CC8971FBD9D2EA0" ma:contentTypeVersion="17" ma:contentTypeDescription="Create a new document." ma:contentTypeScope="" ma:versionID="d38f55ffa3a072e2608c6c46ad7ee61f">
  <xsd:schema xmlns:xsd="http://www.w3.org/2001/XMLSchema" xmlns:xs="http://www.w3.org/2001/XMLSchema" xmlns:p="http://schemas.microsoft.com/office/2006/metadata/properties" xmlns:ns2="e149d1a5-8e87-4504-9740-749491d6fa28" xmlns:ns3="1ba96a7f-f95a-43a9-ad87-9fbefb081572" targetNamespace="http://schemas.microsoft.com/office/2006/metadata/properties" ma:root="true" ma:fieldsID="167f756077fc3496cd6c2b8c0dda375e" ns2:_="" ns3:_="">
    <xsd:import namespace="e149d1a5-8e87-4504-9740-749491d6fa28"/>
    <xsd:import namespace="1ba96a7f-f95a-43a9-ad87-9fbefb08157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149d1a5-8e87-4504-9740-749491d6fa2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5bbc83c-1fdc-4c8e-b46c-0813e4c8a43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ba96a7f-f95a-43a9-ad87-9fbefb081572"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e281864-097e-4ff5-b8a9-e001c1b1bd12}" ma:internalName="TaxCatchAll" ma:showField="CatchAllData" ma:web="1ba96a7f-f95a-43a9-ad87-9fbefb08157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70C2A91-1DDC-4375-B0E8-DAF12C98147E}">
  <ds:schemaRefs>
    <ds:schemaRef ds:uri="http://schemas.microsoft.com/sharepoint/v3/contenttype/forms"/>
  </ds:schemaRefs>
</ds:datastoreItem>
</file>

<file path=customXml/itemProps2.xml><?xml version="1.0" encoding="utf-8"?>
<ds:datastoreItem xmlns:ds="http://schemas.openxmlformats.org/officeDocument/2006/customXml" ds:itemID="{01CB3A4C-5B07-493F-9DBD-4E2E58A83675}">
  <ds:schemaRefs>
    <ds:schemaRef ds:uri="http://schemas.microsoft.com/office/2006/metadata/properties"/>
    <ds:schemaRef ds:uri="http://schemas.microsoft.com/office/infopath/2007/PartnerControls"/>
    <ds:schemaRef ds:uri="e149d1a5-8e87-4504-9740-749491d6fa28"/>
    <ds:schemaRef ds:uri="1ba96a7f-f95a-43a9-ad87-9fbefb081572"/>
  </ds:schemaRefs>
</ds:datastoreItem>
</file>

<file path=customXml/itemProps3.xml><?xml version="1.0" encoding="utf-8"?>
<ds:datastoreItem xmlns:ds="http://schemas.openxmlformats.org/officeDocument/2006/customXml" ds:itemID="{E7745725-879E-4EF2-BD3D-1AF8B31074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149d1a5-8e87-4504-9740-749491d6fa28"/>
    <ds:schemaRef ds:uri="1ba96a7f-f95a-43a9-ad87-9fbefb08157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196</TotalTime>
  <Words>1908</Words>
  <Application>Microsoft Office PowerPoint</Application>
  <PresentationFormat>Custom</PresentationFormat>
  <Paragraphs>312</Paragraphs>
  <Slides>82</Slides>
  <Notes>0</Notes>
  <HiddenSlides>0</HiddenSlides>
  <MMClips>0</MMClips>
  <ScaleCrop>false</ScaleCrop>
  <HeadingPairs>
    <vt:vector size="4" baseType="variant">
      <vt:variant>
        <vt:lpstr>Theme</vt:lpstr>
      </vt:variant>
      <vt:variant>
        <vt:i4>1</vt:i4>
      </vt:variant>
      <vt:variant>
        <vt:lpstr>Slide Titles</vt:lpstr>
      </vt:variant>
      <vt:variant>
        <vt:i4>82</vt:i4>
      </vt:variant>
    </vt:vector>
  </HeadingPairs>
  <TitlesOfParts>
    <vt:vector size="83" baseType="lpstr">
      <vt:lpstr>Office Theme</vt:lpstr>
      <vt:lpstr>Problem Solving</vt:lpstr>
      <vt:lpstr>Slide 2</vt:lpstr>
      <vt:lpstr>Slide 3</vt:lpstr>
      <vt:lpstr>Slide 4</vt:lpstr>
      <vt:lpstr>Slide 5</vt:lpstr>
      <vt:lpstr>Slide 6</vt:lpstr>
      <vt:lpstr>Slide 7</vt:lpstr>
      <vt:lpstr>Slide 8</vt:lpstr>
      <vt:lpstr>Problem Solving by Searching</vt:lpstr>
      <vt:lpstr>Problem-solving agent</vt:lpstr>
      <vt:lpstr>Problem-solving agent</vt:lpstr>
      <vt:lpstr>Search?</vt:lpstr>
      <vt:lpstr>Well-defined Problems and Solutions</vt:lpstr>
      <vt:lpstr>Slide 14</vt:lpstr>
      <vt:lpstr>Slide 15</vt:lpstr>
      <vt:lpstr>Slide 16</vt:lpstr>
      <vt:lpstr>Slide 17</vt:lpstr>
      <vt:lpstr>Slide 18</vt:lpstr>
      <vt:lpstr>Slide 19</vt:lpstr>
      <vt:lpstr>Slide 20</vt:lpstr>
      <vt:lpstr>An Example Problem Formulation</vt:lpstr>
      <vt:lpstr>Vacuum Cleaner Problem</vt:lpstr>
      <vt:lpstr>Vacuum Cleaner Problem</vt:lpstr>
      <vt:lpstr>8 Puzzle Problem</vt:lpstr>
      <vt:lpstr>8 Puzzle Problem</vt:lpstr>
      <vt:lpstr>8-queens problem</vt:lpstr>
      <vt:lpstr>8-queens problem: Problem Formulation</vt:lpstr>
      <vt:lpstr>Slide 28</vt:lpstr>
      <vt:lpstr>Infrastructure for search algorithms</vt:lpstr>
      <vt:lpstr>Slide 30</vt:lpstr>
      <vt:lpstr>Measuring problem-solving performance</vt:lpstr>
      <vt:lpstr>Uninformed Search:</vt:lpstr>
      <vt:lpstr>Breadth First Search</vt:lpstr>
      <vt:lpstr>Breadth First Search</vt:lpstr>
      <vt:lpstr>Queue:</vt:lpstr>
      <vt:lpstr>Slide 36</vt:lpstr>
      <vt:lpstr>Slide 37</vt:lpstr>
      <vt:lpstr>Advantages:</vt:lpstr>
      <vt:lpstr>Disadvantages:</vt:lpstr>
      <vt:lpstr>Performance Measures of BSF</vt:lpstr>
      <vt:lpstr>Depth-first Search</vt:lpstr>
      <vt:lpstr>Advantage:</vt:lpstr>
      <vt:lpstr>Disadvantage:</vt:lpstr>
      <vt:lpstr>Slide 44</vt:lpstr>
      <vt:lpstr>Uniform Cost Search</vt:lpstr>
      <vt:lpstr>Uniform Cost Search</vt:lpstr>
      <vt:lpstr>Uniform Cost Search</vt:lpstr>
      <vt:lpstr>Slide 48</vt:lpstr>
      <vt:lpstr>Uniform Cost Search</vt:lpstr>
      <vt:lpstr>Depth-Limited Search Algorithm:</vt:lpstr>
      <vt:lpstr>Depth-Limited Search Algorithm:</vt:lpstr>
      <vt:lpstr>Depth-Limited Search Algorithm:</vt:lpstr>
      <vt:lpstr>Depth-Limited Search Algorithm:</vt:lpstr>
      <vt:lpstr>Iterative deepening depth-first Search:</vt:lpstr>
      <vt:lpstr>Iterative deepening depth-first Search:</vt:lpstr>
      <vt:lpstr>Iterative deepening depth-first Search:</vt:lpstr>
      <vt:lpstr>Slide 57</vt:lpstr>
      <vt:lpstr>Slide 58</vt:lpstr>
      <vt:lpstr>Slide 59</vt:lpstr>
      <vt:lpstr>Slide 60</vt:lpstr>
      <vt:lpstr>Greedy Best-First Search</vt:lpstr>
      <vt:lpstr>Greedy Best-First Search</vt:lpstr>
      <vt:lpstr>Evaluation Function</vt:lpstr>
      <vt:lpstr>Heuristic Function</vt:lpstr>
      <vt:lpstr>The Algorithm</vt:lpstr>
      <vt:lpstr>Disadvantages of Greedy Best-First Search:</vt:lpstr>
      <vt:lpstr>A* Algorithm:</vt:lpstr>
      <vt:lpstr>Why A* Algorithm?</vt:lpstr>
      <vt:lpstr>Basic concepts of A*</vt:lpstr>
      <vt:lpstr>Slide 70</vt:lpstr>
      <vt:lpstr>Algorithm</vt:lpstr>
      <vt:lpstr>Slide 72</vt:lpstr>
      <vt:lpstr>Slide 73</vt:lpstr>
      <vt:lpstr>Slide 74</vt:lpstr>
      <vt:lpstr>Slide 75</vt:lpstr>
      <vt:lpstr>Advantages of A* Algorithm</vt:lpstr>
      <vt:lpstr>Disadvantages of A* Algorithm</vt:lpstr>
      <vt:lpstr>Slide 78</vt:lpstr>
      <vt:lpstr>Slide 79</vt:lpstr>
      <vt:lpstr>Slide 80</vt:lpstr>
      <vt:lpstr>Sample Questions</vt:lpstr>
      <vt:lpstr>Slide 82</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 Solving</dc:title>
  <dc:creator>Smita Ponde</dc:creator>
  <cp:lastModifiedBy>dell pc</cp:lastModifiedBy>
  <cp:revision>19</cp:revision>
  <dcterms:created xsi:type="dcterms:W3CDTF">2022-03-29T04:53:54Z</dcterms:created>
  <dcterms:modified xsi:type="dcterms:W3CDTF">2023-09-05T04:54:12Z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0x0101009994C4D70FD070429CC8971FBD9D2EA0</vt:lpwstr>
  </property>
</Properties>
</file>